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301" r:id="rId7"/>
    <p:sldId id="302" r:id="rId8"/>
    <p:sldId id="261" r:id="rId9"/>
    <p:sldId id="262" r:id="rId10"/>
    <p:sldId id="263" r:id="rId11"/>
    <p:sldId id="264" r:id="rId12"/>
    <p:sldId id="265" r:id="rId13"/>
    <p:sldId id="266" r:id="rId14"/>
    <p:sldId id="314" r:id="rId15"/>
    <p:sldId id="305" r:id="rId16"/>
    <p:sldId id="267" r:id="rId17"/>
    <p:sldId id="268" r:id="rId18"/>
    <p:sldId id="272" r:id="rId19"/>
    <p:sldId id="271" r:id="rId20"/>
    <p:sldId id="270" r:id="rId21"/>
    <p:sldId id="269" r:id="rId22"/>
    <p:sldId id="273" r:id="rId23"/>
    <p:sldId id="303" r:id="rId24"/>
    <p:sldId id="31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3" r:id="rId33"/>
    <p:sldId id="284" r:id="rId34"/>
    <p:sldId id="307" r:id="rId35"/>
    <p:sldId id="308" r:id="rId36"/>
    <p:sldId id="286" r:id="rId37"/>
    <p:sldId id="306" r:id="rId38"/>
    <p:sldId id="285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9" r:id="rId47"/>
    <p:sldId id="294" r:id="rId48"/>
    <p:sldId id="309" r:id="rId49"/>
    <p:sldId id="310" r:id="rId50"/>
    <p:sldId id="311" r:id="rId51"/>
    <p:sldId id="312" r:id="rId52"/>
    <p:sldId id="300" r:id="rId53"/>
    <p:sldId id="295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4" autoAdjust="0"/>
    <p:restoredTop sz="94660"/>
  </p:normalViewPr>
  <p:slideViewPr>
    <p:cSldViewPr snapToGrid="0">
      <p:cViewPr varScale="1">
        <p:scale>
          <a:sx n="76" d="100"/>
          <a:sy n="76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D06B4-A4A4-46C2-BC28-28B3B4E6F3BC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65876-1FAC-4A00-B4A1-D170A5665B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7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John Eisbrener – DB Atlas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8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322140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337586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26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4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9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8485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John Eisbrener – DB Atlas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1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419294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330506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334972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</p:spTree>
    <p:extLst>
      <p:ext uri="{BB962C8B-B14F-4D97-AF65-F5344CB8AC3E}">
        <p14:creationId xmlns:p14="http://schemas.microsoft.com/office/powerpoint/2010/main" val="306580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4977-1A37-4F05-83D0-3707FAD535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38200" y="576072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724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batla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google.com/forum/#!forum/lazy-sql-server-dbas" TargetMode="External"/><Relationship Id="rId2" Type="http://schemas.openxmlformats.org/officeDocument/2006/relationships/hyperlink" Target="http://dba.stackexchang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nect.microsoft.com/" TargetMode="External"/><Relationship Id="rId5" Type="http://schemas.openxmlformats.org/officeDocument/2006/relationships/hyperlink" Target="https://social.technet.microsoft.com/Forums" TargetMode="External"/><Relationship Id="rId4" Type="http://schemas.openxmlformats.org/officeDocument/2006/relationships/hyperlink" Target="https://sqlcommunity.slack.com/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8033"/>
          </a:xfrm>
        </p:spPr>
        <p:txBody>
          <a:bodyPr/>
          <a:lstStyle/>
          <a:p>
            <a:r>
              <a:rPr lang="en-US" dirty="0"/>
              <a:t>Index 360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46564"/>
            <a:ext cx="9144000" cy="1655762"/>
          </a:xfrm>
        </p:spPr>
        <p:txBody>
          <a:bodyPr/>
          <a:lstStyle/>
          <a:p>
            <a:r>
              <a:rPr lang="en-US" dirty="0"/>
              <a:t>Looking at Indexes from Multiple Perspectives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67015" y="4460875"/>
            <a:ext cx="14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 10, 2017</a:t>
            </a:r>
          </a:p>
        </p:txBody>
      </p:sp>
      <p:pic>
        <p:nvPicPr>
          <p:cNvPr id="3074" name="Picture 2" descr="http://qcpass.pass.org/portals/146/QCPASS_HeadingWithBridgeAndText_NewChapter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0" y="3232149"/>
            <a:ext cx="57435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Table vs. Clustered Table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Heap Table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7"/>
          </a:xfrm>
        </p:spPr>
        <p:txBody>
          <a:bodyPr/>
          <a:lstStyle/>
          <a:p>
            <a:r>
              <a:rPr lang="en-US" dirty="0"/>
              <a:t>Data is ordered implicitly by the order it was inserted</a:t>
            </a:r>
          </a:p>
          <a:p>
            <a:r>
              <a:rPr lang="en-US" dirty="0"/>
              <a:t>Quick for Inserts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Consumes more space when not truncated/reloaded/rebuilt</a:t>
            </a:r>
          </a:p>
          <a:p>
            <a:r>
              <a:rPr lang="en-US" dirty="0"/>
              <a:t>Best for staging tables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Clustered Table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Data is ordered explicitly as defined by the clustered key</a:t>
            </a:r>
          </a:p>
          <a:p>
            <a:r>
              <a:rPr lang="en-US" dirty="0"/>
              <a:t>Quick for Selects, Updates, and Deletes</a:t>
            </a:r>
          </a:p>
          <a:p>
            <a:r>
              <a:rPr lang="en-US" dirty="0"/>
              <a:t>Reuses empty space efficiently</a:t>
            </a:r>
            <a:br>
              <a:rPr lang="en-US" dirty="0"/>
            </a:br>
            <a:endParaRPr lang="en-US" dirty="0"/>
          </a:p>
          <a:p>
            <a:r>
              <a:rPr lang="en-US" dirty="0"/>
              <a:t>Best for transactional tables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881885"/>
            <a:ext cx="5780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https://technet.microsoft.com/en-us/library/cc917672.aspx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80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Clustered vs. </a:t>
            </a:r>
            <a:r>
              <a:rPr lang="en-US" dirty="0" err="1"/>
              <a:t>Nonclustered</a:t>
            </a:r>
            <a:r>
              <a:rPr lang="en-US" dirty="0"/>
              <a:t> Index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Clustered Index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Clustered Key defines the order of the data within the table</a:t>
            </a:r>
          </a:p>
          <a:p>
            <a:r>
              <a:rPr lang="en-US" dirty="0"/>
              <a:t>Data is stored at the leaf level of the index</a:t>
            </a:r>
          </a:p>
          <a:p>
            <a:r>
              <a:rPr lang="en-US" dirty="0"/>
              <a:t>Index is the data</a:t>
            </a:r>
          </a:p>
          <a:p>
            <a:r>
              <a:rPr lang="en-US" dirty="0"/>
              <a:t>Can enforce Uniqueness</a:t>
            </a:r>
          </a:p>
          <a:p>
            <a:r>
              <a:rPr lang="en-US" dirty="0"/>
              <a:t>Does not require a Primary Key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Nonclustered</a:t>
            </a:r>
            <a:r>
              <a:rPr lang="en-US" sz="4400" dirty="0"/>
              <a:t> Index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Index Key defines order of data within the index</a:t>
            </a:r>
          </a:p>
          <a:p>
            <a:r>
              <a:rPr lang="en-US" dirty="0"/>
              <a:t>Pointers to the data are stored at the leaf level of the index</a:t>
            </a:r>
          </a:p>
          <a:p>
            <a:r>
              <a:rPr lang="en-US" dirty="0"/>
              <a:t>Index is a copy of the data</a:t>
            </a:r>
          </a:p>
          <a:p>
            <a:r>
              <a:rPr lang="en-US" dirty="0"/>
              <a:t>Can enforce Uniqueness</a:t>
            </a:r>
          </a:p>
          <a:p>
            <a:r>
              <a:rPr lang="en-US" dirty="0"/>
              <a:t>Does not require a Primary Key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881886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https://docs.microsoft.com/en-us/sql/relational-databases/indexes/clustered-and-nonclustered-indexes-described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32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 vs. Clustered Key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Primary Key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768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per table</a:t>
            </a:r>
          </a:p>
          <a:p>
            <a:r>
              <a:rPr lang="en-US" dirty="0"/>
              <a:t>Can be defined for any Index</a:t>
            </a:r>
          </a:p>
          <a:p>
            <a:r>
              <a:rPr lang="en-US" dirty="0"/>
              <a:t>Can be multiple columns</a:t>
            </a:r>
          </a:p>
          <a:p>
            <a:r>
              <a:rPr lang="en-US" dirty="0"/>
              <a:t>Must Uniquely Identify a single record</a:t>
            </a:r>
          </a:p>
          <a:p>
            <a:r>
              <a:rPr lang="en-US" dirty="0"/>
              <a:t>Used for Referential Integrity (RI) / FKEY relationships</a:t>
            </a:r>
          </a:p>
          <a:p>
            <a:r>
              <a:rPr lang="en-US" dirty="0"/>
              <a:t>Determines data order only if it is also the Clustered Key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Clustered Key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768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per table</a:t>
            </a:r>
          </a:p>
          <a:p>
            <a:r>
              <a:rPr lang="en-US" dirty="0"/>
              <a:t>Can be defined for any Index</a:t>
            </a:r>
          </a:p>
          <a:p>
            <a:r>
              <a:rPr lang="en-US" dirty="0"/>
              <a:t>Can be multiple columns</a:t>
            </a:r>
          </a:p>
          <a:p>
            <a:r>
              <a:rPr lang="en-US" dirty="0"/>
              <a:t>Does not need to uniquely define a single record</a:t>
            </a:r>
          </a:p>
          <a:p>
            <a:r>
              <a:rPr lang="en-US" dirty="0"/>
              <a:t>Unless defined as a PKEY or UNIQUE cannot be used for RI</a:t>
            </a:r>
          </a:p>
          <a:p>
            <a:r>
              <a:rPr lang="en-US" dirty="0"/>
              <a:t>Always Determines Sort Order of Data within the table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881886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https://docs.microsoft.com/en-us/sql/relational-databases/indexes/clustered-and-nonclustered-indexes-described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Covering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Contains all Columns referenced in a Query</a:t>
            </a:r>
          </a:p>
          <a:p>
            <a:r>
              <a:rPr lang="en-US" dirty="0" err="1"/>
              <a:t>Nonclustered</a:t>
            </a:r>
            <a:r>
              <a:rPr lang="en-US" dirty="0"/>
              <a:t> Indexes</a:t>
            </a:r>
          </a:p>
          <a:p>
            <a:r>
              <a:rPr lang="en-US" dirty="0"/>
              <a:t>Will avoid row-identifier (RID) lookups against the heap or clustered table</a:t>
            </a:r>
          </a:p>
          <a:p>
            <a:r>
              <a:rPr lang="en-US" dirty="0"/>
              <a:t>INCLUDE Keyword Optionally Used For Columns Not in the Predicate</a:t>
            </a:r>
          </a:p>
          <a:p>
            <a:pPr lvl="1"/>
            <a:r>
              <a:rPr lang="en-US" dirty="0"/>
              <a:t>Contains a Copy of column(s) in addition to the Index Key</a:t>
            </a:r>
          </a:p>
          <a:p>
            <a:r>
              <a:rPr lang="en-US" dirty="0"/>
              <a:t>Reduces Disk I/O</a:t>
            </a:r>
          </a:p>
          <a:p>
            <a:r>
              <a:rPr lang="en-US" dirty="0"/>
              <a:t>Smaller/Narrower than Clustered Index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https://docs.microsoft.com/en-us/sql/relational-databases/indexes/create-indexes-with-included-columns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9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Covering Index (continued)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690688"/>
            <a:ext cx="37505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SELECT Col08</a:t>
            </a:r>
            <a:br>
              <a:rPr lang="en-US" sz="2800" dirty="0"/>
            </a:br>
            <a:r>
              <a:rPr lang="en-US" sz="2800" dirty="0"/>
              <a:t>FROM </a:t>
            </a:r>
            <a:r>
              <a:rPr lang="en-US" sz="2800" dirty="0" err="1"/>
              <a:t>TableA</a:t>
            </a:r>
            <a:br>
              <a:rPr lang="en-US" sz="2800" dirty="0"/>
            </a:br>
            <a:r>
              <a:rPr lang="en-US" sz="2800" dirty="0"/>
              <a:t>WHERE Col02 = 5</a:t>
            </a:r>
            <a:br>
              <a:rPr lang="en-US" sz="2800" dirty="0"/>
            </a:br>
            <a:r>
              <a:rPr lang="en-US" sz="2800" dirty="0"/>
              <a:t>	AND Col17 = 99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24787" y="1690688"/>
            <a:ext cx="5629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CREATE NONCLUSTERED INDEX [IX_TableA_Alpha] ON [dbo].[TableA]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4787" y="2598629"/>
            <a:ext cx="4613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( Col02, Col17, Col08)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24787" y="2598629"/>
            <a:ext cx="3895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 Col02, Col17)</a:t>
            </a:r>
          </a:p>
          <a:p>
            <a:r>
              <a:rPr lang="en-US" sz="2800" dirty="0"/>
              <a:t>INCLUDE</a:t>
            </a:r>
          </a:p>
          <a:p>
            <a:r>
              <a:rPr lang="en-US" sz="2800" dirty="0"/>
              <a:t>( Col08 )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4109581"/>
            <a:ext cx="511781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SELECT Col08, Col09, Col17, Col18</a:t>
            </a:r>
          </a:p>
          <a:p>
            <a:r>
              <a:rPr lang="en-US" sz="2800" dirty="0"/>
              <a:t>FROM </a:t>
            </a:r>
            <a:r>
              <a:rPr lang="en-US" sz="2800" dirty="0" err="1"/>
              <a:t>TableA</a:t>
            </a:r>
            <a:endParaRPr lang="en-US" sz="2800" dirty="0"/>
          </a:p>
          <a:p>
            <a:r>
              <a:rPr lang="en-US" sz="2800" dirty="0"/>
              <a:t>WHERE Col02 = 5</a:t>
            </a:r>
          </a:p>
          <a:p>
            <a:r>
              <a:rPr lang="en-US" sz="2800" dirty="0"/>
              <a:t>	AND Col17 = 98</a:t>
            </a:r>
          </a:p>
          <a:p>
            <a:r>
              <a:rPr lang="en-US" sz="2800" dirty="0"/>
              <a:t>	AND Col22 &lt; 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4787" y="2598628"/>
            <a:ext cx="33906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 Col02, Col17, Col22 )</a:t>
            </a:r>
          </a:p>
          <a:p>
            <a:r>
              <a:rPr lang="en-US" sz="2800" dirty="0"/>
              <a:t>INCLUDE</a:t>
            </a:r>
          </a:p>
          <a:p>
            <a:r>
              <a:rPr lang="en-US" sz="2800" dirty="0"/>
              <a:t>( Col08, Col09, Col18 )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8" grpId="1"/>
      <p:bldP spid="9" grpId="0"/>
      <p:bldP spid="9" grpId="1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Clustered Index vs. </a:t>
            </a:r>
            <a:r>
              <a:rPr lang="en-US" dirty="0" err="1"/>
              <a:t>Noncluster</a:t>
            </a:r>
            <a:r>
              <a:rPr lang="en-US" dirty="0"/>
              <a:t> Index (</a:t>
            </a:r>
            <a:r>
              <a:rPr lang="en-US" dirty="0" err="1"/>
              <a:t>Columnstore</a:t>
            </a:r>
            <a:r>
              <a:rPr lang="en-US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Clustered </a:t>
            </a:r>
            <a:r>
              <a:rPr lang="en-US" dirty="0" err="1"/>
              <a:t>Columstore</a:t>
            </a:r>
            <a:r>
              <a:rPr lang="en-US" dirty="0"/>
              <a:t>            </a:t>
            </a:r>
            <a:r>
              <a:rPr lang="en-US" sz="4400" dirty="0"/>
              <a:t>  </a:t>
            </a:r>
            <a:r>
              <a:rPr lang="en-US" dirty="0"/>
              <a:t>Index (CCI)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Per Table</a:t>
            </a:r>
          </a:p>
          <a:p>
            <a:r>
              <a:rPr lang="en-US" dirty="0"/>
              <a:t>Converts table data to column-wise storage format</a:t>
            </a:r>
          </a:p>
          <a:p>
            <a:r>
              <a:rPr lang="en-US" dirty="0"/>
              <a:t>Significant Table Compression</a:t>
            </a:r>
          </a:p>
          <a:p>
            <a:r>
              <a:rPr lang="en-US" dirty="0"/>
              <a:t>Use for Analytical Workloads such as Fact Tables</a:t>
            </a:r>
          </a:p>
          <a:p>
            <a:r>
              <a:rPr lang="en-US" dirty="0"/>
              <a:t>Uses a Delta </a:t>
            </a:r>
            <a:r>
              <a:rPr lang="en-US" dirty="0" err="1"/>
              <a:t>Rowgroup</a:t>
            </a:r>
            <a:endParaRPr lang="en-US" dirty="0"/>
          </a:p>
          <a:p>
            <a:r>
              <a:rPr lang="en-US" dirty="0"/>
              <a:t>Cannot define a filter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400" dirty="0" err="1"/>
              <a:t>Nonclustered</a:t>
            </a:r>
            <a:r>
              <a:rPr lang="en-US" sz="4400" dirty="0"/>
              <a:t> </a:t>
            </a:r>
            <a:r>
              <a:rPr lang="en-US" sz="4400" dirty="0" err="1"/>
              <a:t>Columnstore</a:t>
            </a:r>
            <a:r>
              <a:rPr lang="en-US" sz="4400" dirty="0"/>
              <a:t> Index (NCCI)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Per Table</a:t>
            </a:r>
          </a:p>
          <a:p>
            <a:r>
              <a:rPr lang="en-US" dirty="0"/>
              <a:t>Sits on top of Heap or Clustered (</a:t>
            </a:r>
            <a:r>
              <a:rPr lang="en-US" dirty="0" err="1"/>
              <a:t>Rowstore</a:t>
            </a:r>
            <a:r>
              <a:rPr lang="en-US" dirty="0"/>
              <a:t>) Index</a:t>
            </a:r>
          </a:p>
          <a:p>
            <a:r>
              <a:rPr lang="en-US" dirty="0"/>
              <a:t>Copy of Data; uses more space</a:t>
            </a:r>
          </a:p>
          <a:p>
            <a:r>
              <a:rPr lang="en-US" dirty="0"/>
              <a:t>Used for Hybrid Transactional /Analytical Processing (HTAP)</a:t>
            </a:r>
          </a:p>
          <a:p>
            <a:r>
              <a:rPr lang="en-US" dirty="0"/>
              <a:t>Uses a Delta </a:t>
            </a:r>
            <a:r>
              <a:rPr lang="en-US" dirty="0" err="1"/>
              <a:t>Rowgroup</a:t>
            </a:r>
            <a:r>
              <a:rPr lang="en-US" dirty="0"/>
              <a:t> (2016+)</a:t>
            </a:r>
          </a:p>
          <a:p>
            <a:r>
              <a:rPr lang="en-US" dirty="0"/>
              <a:t>Can define a filter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881886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https://blogs.sentryone.com/melissacoates/overview-columnstore-indexes-sql-server/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5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Trivia Time – Which Index is Faster?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Table containing 10 columns (Col01 – Col10)</a:t>
            </a:r>
          </a:p>
          <a:p>
            <a:pPr lvl="1"/>
            <a:r>
              <a:rPr lang="en-US" dirty="0"/>
              <a:t>Clustered Index with Primary Key defined on Col01</a:t>
            </a:r>
          </a:p>
          <a:p>
            <a:pPr lvl="1"/>
            <a:r>
              <a:rPr lang="en-US" dirty="0" err="1"/>
              <a:t>Nonclustered</a:t>
            </a:r>
            <a:r>
              <a:rPr lang="en-US" dirty="0"/>
              <a:t> Index defined on Col01 and Col02</a:t>
            </a:r>
          </a:p>
          <a:p>
            <a:pPr lvl="2"/>
            <a:r>
              <a:rPr lang="en-US" dirty="0"/>
              <a:t>Columns Col03 and Col04 are </a:t>
            </a:r>
            <a:r>
              <a:rPr lang="en-US" dirty="0" err="1"/>
              <a:t>INCLUDEd</a:t>
            </a:r>
            <a:endParaRPr lang="en-US" dirty="0"/>
          </a:p>
          <a:p>
            <a:pPr lvl="1"/>
            <a:r>
              <a:rPr lang="en-US" dirty="0"/>
              <a:t>Table contains 21.7 Million Records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Execute Query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SELECT Col03, Col04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FROM   Table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WHERE  Col01 BETWEEN 1000 AND 30000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Nonclustered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Covering Index is Faster (less pages to pull from disk for same data)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7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Advanced Topics – Section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an Index Used?</a:t>
            </a:r>
          </a:p>
          <a:p>
            <a:r>
              <a:rPr lang="en-US" dirty="0"/>
              <a:t>Seeks vs. Scans</a:t>
            </a:r>
          </a:p>
          <a:p>
            <a:r>
              <a:rPr lang="en-US" dirty="0"/>
              <a:t>Range Scans</a:t>
            </a:r>
          </a:p>
          <a:p>
            <a:r>
              <a:rPr lang="en-US" dirty="0" err="1"/>
              <a:t>Columnstore</a:t>
            </a:r>
            <a:r>
              <a:rPr lang="en-US" dirty="0"/>
              <a:t> Scans</a:t>
            </a:r>
          </a:p>
          <a:p>
            <a:r>
              <a:rPr lang="en-US" dirty="0"/>
              <a:t>Unique Constraint/Index</a:t>
            </a:r>
          </a:p>
          <a:p>
            <a:r>
              <a:rPr lang="en-US" dirty="0"/>
              <a:t>Filtered Indexes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90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an Index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index is generally used when less than 33% of a table’s records would be returned</a:t>
            </a:r>
          </a:p>
          <a:p>
            <a:pPr lvl="1"/>
            <a:r>
              <a:rPr lang="en-US" dirty="0"/>
              <a:t>Known as the Tipping Point</a:t>
            </a:r>
          </a:p>
          <a:p>
            <a:pPr lvl="1"/>
            <a:r>
              <a:rPr lang="en-US" dirty="0"/>
              <a:t>This percentage can be far lower for </a:t>
            </a:r>
            <a:r>
              <a:rPr lang="en-US" dirty="0" err="1"/>
              <a:t>Nonclustered</a:t>
            </a:r>
            <a:r>
              <a:rPr lang="en-US" dirty="0"/>
              <a:t> Indexes that are NOT COVERING Indexes</a:t>
            </a:r>
          </a:p>
          <a:p>
            <a:r>
              <a:rPr lang="en-US" dirty="0"/>
              <a:t>Performance: Seeks &gt; Range Scans &gt; Index Scans &gt; Table/Heap Scans</a:t>
            </a:r>
          </a:p>
          <a:p>
            <a:pPr lvl="1"/>
            <a:r>
              <a:rPr lang="en-US" dirty="0"/>
              <a:t>Covering Indexes will be used first if available as they are faster than Table Scans</a:t>
            </a:r>
          </a:p>
          <a:p>
            <a:r>
              <a:rPr lang="en-US" dirty="0" err="1"/>
              <a:t>Columnstore</a:t>
            </a:r>
            <a:r>
              <a:rPr lang="en-US" dirty="0"/>
              <a:t> Indexes will be considered prior to a table scan, but will not always used by the Query engine… It depends…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http://www.sqlskills.com/blogs/kimberly/the-tipping-point-query-answers/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89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Seeks vs. Scans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6013" y="1690688"/>
            <a:ext cx="5157787" cy="823912"/>
          </a:xfrm>
        </p:spPr>
        <p:txBody>
          <a:bodyPr/>
          <a:lstStyle/>
          <a:p>
            <a:r>
              <a:rPr lang="en-US"/>
              <a:t>Scan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013" y="2514600"/>
            <a:ext cx="5157787" cy="3684588"/>
          </a:xfrm>
        </p:spPr>
        <p:txBody>
          <a:bodyPr>
            <a:normAutofit/>
          </a:bodyPr>
          <a:lstStyle/>
          <a:p>
            <a:r>
              <a:rPr lang="en-US"/>
              <a:t>In most cases an entire Index is loaded into memory and traversed</a:t>
            </a:r>
          </a:p>
          <a:p>
            <a:r>
              <a:rPr lang="en-US"/>
              <a:t>Traverses the index leaf nodes only</a:t>
            </a:r>
          </a:p>
          <a:p>
            <a:r>
              <a:rPr lang="en-US"/>
              <a:t>More efficient for large result sets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8200" y="1690688"/>
            <a:ext cx="5183188" cy="823912"/>
          </a:xfrm>
        </p:spPr>
        <p:txBody>
          <a:bodyPr/>
          <a:lstStyle/>
          <a:p>
            <a:r>
              <a:rPr lang="en-US"/>
              <a:t>Seek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8200" y="2514600"/>
            <a:ext cx="5183188" cy="3684588"/>
          </a:xfrm>
        </p:spPr>
        <p:txBody>
          <a:bodyPr/>
          <a:lstStyle/>
          <a:p>
            <a:r>
              <a:rPr lang="en-US"/>
              <a:t>Only a subset of the Index is loaded into memory</a:t>
            </a:r>
            <a:br>
              <a:rPr lang="en-US"/>
            </a:br>
            <a:endParaRPr lang="en-US"/>
          </a:p>
          <a:p>
            <a:r>
              <a:rPr lang="en-US"/>
              <a:t>Traverses the Index starting from the root node</a:t>
            </a:r>
          </a:p>
          <a:p>
            <a:r>
              <a:rPr lang="en-US"/>
              <a:t>More efficient for small result sets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19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6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9483"/>
            <a:ext cx="10515600" cy="1325563"/>
          </a:xfrm>
        </p:spPr>
        <p:txBody>
          <a:bodyPr anchor="t" anchorCtr="0"/>
          <a:lstStyle/>
          <a:p>
            <a:r>
              <a:rPr lang="en-US" dirty="0"/>
              <a:t>Who is this guy?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John Eisbrener</a:t>
            </a:r>
          </a:p>
          <a:p>
            <a:r>
              <a:rPr lang="en-US" dirty="0"/>
              <a:t>        @</a:t>
            </a:r>
            <a:r>
              <a:rPr lang="en-US" dirty="0" err="1"/>
              <a:t>johnedba</a:t>
            </a:r>
            <a:r>
              <a:rPr lang="en-US" dirty="0"/>
              <a:t>	              john@dbatlas.com</a:t>
            </a:r>
          </a:p>
          <a:p>
            <a:r>
              <a:rPr lang="en-US" dirty="0"/>
              <a:t>DBA: Default Blame Assignee/Acceptor</a:t>
            </a:r>
          </a:p>
          <a:p>
            <a:r>
              <a:rPr lang="en-US" dirty="0"/>
              <a:t>DBA for over 10 years</a:t>
            </a:r>
          </a:p>
          <a:p>
            <a:r>
              <a:rPr lang="en-US" dirty="0"/>
              <a:t>MSSQL, Oracle, Greenplum, Postgres</a:t>
            </a:r>
          </a:p>
          <a:p>
            <a:r>
              <a:rPr lang="en-US" dirty="0"/>
              <a:t>Owner/Principal Consultant of a boutique consulting firm, DB Atlas</a:t>
            </a:r>
          </a:p>
          <a:p>
            <a:pPr lvl="1"/>
            <a:r>
              <a:rPr lang="en-US" dirty="0">
                <a:hlinkClick r:id="rId2"/>
              </a:rPr>
              <a:t>http://www.dbatlas.com</a:t>
            </a:r>
            <a:br>
              <a:rPr lang="en-US" dirty="0"/>
            </a:br>
            <a:endParaRPr lang="en-US" dirty="0"/>
          </a:p>
          <a:p>
            <a:r>
              <a:rPr lang="en-US" dirty="0"/>
              <a:t>I have </a:t>
            </a:r>
            <a:r>
              <a:rPr lang="en-US"/>
              <a:t>the microphone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31" y="2066699"/>
            <a:ext cx="855306" cy="8553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672" y="2221723"/>
            <a:ext cx="545258" cy="54525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7521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…and why listen to him?</a:t>
            </a:r>
          </a:p>
        </p:txBody>
      </p:sp>
    </p:spTree>
    <p:extLst>
      <p:ext uri="{BB962C8B-B14F-4D97-AF65-F5344CB8AC3E}">
        <p14:creationId xmlns:p14="http://schemas.microsoft.com/office/powerpoint/2010/main" val="239928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20</a:t>
            </a:fld>
            <a:endParaRPr lang="en-US" dirty="0"/>
          </a:p>
        </p:txBody>
      </p:sp>
      <p:pic>
        <p:nvPicPr>
          <p:cNvPr id="12" name="Picture 2" descr="https://upload.wikimedia.org/wikipedia/commons/3/37/Bplust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44" y="2026204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reeform 13"/>
          <p:cNvSpPr/>
          <p:nvPr/>
        </p:nvSpPr>
        <p:spPr>
          <a:xfrm>
            <a:off x="5070080" y="1380931"/>
            <a:ext cx="813184" cy="4889240"/>
          </a:xfrm>
          <a:custGeom>
            <a:avLst/>
            <a:gdLst>
              <a:gd name="connsiteX0" fmla="*/ 43096 w 813184"/>
              <a:gd name="connsiteY0" fmla="*/ 0 h 4889240"/>
              <a:gd name="connsiteX1" fmla="*/ 43096 w 813184"/>
              <a:gd name="connsiteY1" fmla="*/ 1101012 h 4889240"/>
              <a:gd name="connsiteX2" fmla="*/ 490965 w 813184"/>
              <a:gd name="connsiteY2" fmla="*/ 1539551 h 4889240"/>
              <a:gd name="connsiteX3" fmla="*/ 257700 w 813184"/>
              <a:gd name="connsiteY3" fmla="*/ 2705877 h 4889240"/>
              <a:gd name="connsiteX4" fmla="*/ 761553 w 813184"/>
              <a:gd name="connsiteY4" fmla="*/ 3172408 h 4889240"/>
              <a:gd name="connsiteX5" fmla="*/ 770883 w 813184"/>
              <a:gd name="connsiteY5" fmla="*/ 4889240 h 488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3184" h="4889240">
                <a:moveTo>
                  <a:pt x="43096" y="0"/>
                </a:moveTo>
                <a:cubicBezTo>
                  <a:pt x="5773" y="422210"/>
                  <a:pt x="-31549" y="844420"/>
                  <a:pt x="43096" y="1101012"/>
                </a:cubicBezTo>
                <a:cubicBezTo>
                  <a:pt x="117741" y="1357604"/>
                  <a:pt x="455198" y="1272074"/>
                  <a:pt x="490965" y="1539551"/>
                </a:cubicBezTo>
                <a:cubicBezTo>
                  <a:pt x="526732" y="1807029"/>
                  <a:pt x="212602" y="2433734"/>
                  <a:pt x="257700" y="2705877"/>
                </a:cubicBezTo>
                <a:cubicBezTo>
                  <a:pt x="302798" y="2978020"/>
                  <a:pt x="676023" y="2808514"/>
                  <a:pt x="761553" y="3172408"/>
                </a:cubicBezTo>
                <a:cubicBezTo>
                  <a:pt x="847084" y="3536302"/>
                  <a:pt x="808983" y="4212771"/>
                  <a:pt x="770883" y="4889240"/>
                </a:cubicBezTo>
              </a:path>
            </a:pathLst>
          </a:custGeom>
          <a:noFill/>
          <a:ln w="63500"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21</a:t>
            </a:fld>
            <a:endParaRPr lang="en-US" dirty="0"/>
          </a:p>
        </p:txBody>
      </p:sp>
      <p:pic>
        <p:nvPicPr>
          <p:cNvPr id="9" name="Picture 2" descr="https://upload.wikimedia.org/wikipedia/commons/3/37/Bplustre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44" y="2023803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1568741" y="4521666"/>
            <a:ext cx="8917498" cy="0"/>
          </a:xfrm>
          <a:prstGeom prst="straightConnector1">
            <a:avLst/>
          </a:prstGeom>
          <a:ln w="635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67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Scan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22</a:t>
            </a:fld>
            <a:endParaRPr lang="en-US" dirty="0"/>
          </a:p>
        </p:txBody>
      </p:sp>
      <p:pic>
        <p:nvPicPr>
          <p:cNvPr id="7" name="Picture 2" descr="https://upload.wikimedia.org/wikipedia/commons/3/37/Bplust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44" y="2023803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5082104" y="1278294"/>
            <a:ext cx="3026198" cy="3262212"/>
          </a:xfrm>
          <a:custGeom>
            <a:avLst/>
            <a:gdLst>
              <a:gd name="connsiteX0" fmla="*/ 40402 w 3026198"/>
              <a:gd name="connsiteY0" fmla="*/ 0 h 3262212"/>
              <a:gd name="connsiteX1" fmla="*/ 40402 w 3026198"/>
              <a:gd name="connsiteY1" fmla="*/ 1203649 h 3262212"/>
              <a:gd name="connsiteX2" fmla="*/ 460280 w 3026198"/>
              <a:gd name="connsiteY2" fmla="*/ 1642188 h 3262212"/>
              <a:gd name="connsiteX3" fmla="*/ 115047 w 3026198"/>
              <a:gd name="connsiteY3" fmla="*/ 3060441 h 3262212"/>
              <a:gd name="connsiteX4" fmla="*/ 740198 w 3026198"/>
              <a:gd name="connsiteY4" fmla="*/ 3247053 h 3262212"/>
              <a:gd name="connsiteX5" fmla="*/ 3026198 w 3026198"/>
              <a:gd name="connsiteY5" fmla="*/ 3237722 h 326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26198" h="3262212">
                <a:moveTo>
                  <a:pt x="40402" y="0"/>
                </a:moveTo>
                <a:cubicBezTo>
                  <a:pt x="5412" y="464975"/>
                  <a:pt x="-29578" y="929951"/>
                  <a:pt x="40402" y="1203649"/>
                </a:cubicBezTo>
                <a:cubicBezTo>
                  <a:pt x="110382" y="1477347"/>
                  <a:pt x="447839" y="1332723"/>
                  <a:pt x="460280" y="1642188"/>
                </a:cubicBezTo>
                <a:cubicBezTo>
                  <a:pt x="472721" y="1951653"/>
                  <a:pt x="68394" y="2792964"/>
                  <a:pt x="115047" y="3060441"/>
                </a:cubicBezTo>
                <a:cubicBezTo>
                  <a:pt x="161700" y="3327918"/>
                  <a:pt x="255006" y="3217506"/>
                  <a:pt x="740198" y="3247053"/>
                </a:cubicBezTo>
                <a:cubicBezTo>
                  <a:pt x="1225390" y="3276600"/>
                  <a:pt x="2125794" y="3257161"/>
                  <a:pt x="3026198" y="3237722"/>
                </a:cubicBezTo>
              </a:path>
            </a:pathLst>
          </a:custGeom>
          <a:noFill/>
          <a:ln w="63500">
            <a:solidFill>
              <a:schemeClr val="accent6"/>
            </a:solidFill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0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r>
              <a:rPr lang="en-US" dirty="0"/>
              <a:t> Scans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Clustered (CCI) and </a:t>
            </a:r>
            <a:r>
              <a:rPr lang="en-US" dirty="0" err="1"/>
              <a:t>NonClustered</a:t>
            </a:r>
            <a:r>
              <a:rPr lang="en-US" dirty="0"/>
              <a:t> (NCCI) </a:t>
            </a:r>
            <a:r>
              <a:rPr lang="en-US" dirty="0" err="1"/>
              <a:t>Columnstore</a:t>
            </a:r>
            <a:r>
              <a:rPr lang="en-US" dirty="0"/>
              <a:t> Indexes are only ever Scanned (No Seeks) but remain performant because:</a:t>
            </a:r>
          </a:p>
          <a:p>
            <a:r>
              <a:rPr lang="en-US" dirty="0"/>
              <a:t>Data is Highly Compressed</a:t>
            </a:r>
          </a:p>
          <a:p>
            <a:pPr lvl="1"/>
            <a:r>
              <a:rPr lang="en-US" dirty="0"/>
              <a:t>Larger amount of similar data/patterns when stored in column-wise manner</a:t>
            </a:r>
          </a:p>
          <a:p>
            <a:r>
              <a:rPr lang="en-US" dirty="0"/>
              <a:t>Utilize Batch Execution Mode</a:t>
            </a:r>
          </a:p>
          <a:p>
            <a:pPr lvl="1"/>
            <a:r>
              <a:rPr lang="en-US" dirty="0"/>
              <a:t>Ability to process up to 900 records per operation instead of row-based per normal</a:t>
            </a:r>
          </a:p>
          <a:p>
            <a:r>
              <a:rPr lang="en-US" dirty="0"/>
              <a:t>Column Elimination</a:t>
            </a:r>
          </a:p>
          <a:p>
            <a:pPr lvl="1"/>
            <a:r>
              <a:rPr lang="en-US" dirty="0"/>
              <a:t>Only columns referenced in query are accessed</a:t>
            </a:r>
          </a:p>
          <a:p>
            <a:r>
              <a:rPr lang="en-US" dirty="0" err="1"/>
              <a:t>Rowgroup</a:t>
            </a:r>
            <a:r>
              <a:rPr lang="en-US" dirty="0"/>
              <a:t> Elimination</a:t>
            </a:r>
          </a:p>
          <a:p>
            <a:pPr lvl="1"/>
            <a:r>
              <a:rPr lang="en-US" dirty="0"/>
              <a:t>Conceptually similar to Partition Elimination in Partitioned Tables</a:t>
            </a:r>
          </a:p>
          <a:p>
            <a:pPr lvl="1"/>
            <a:r>
              <a:rPr lang="en-US" dirty="0"/>
              <a:t>Data must be sorted</a:t>
            </a:r>
          </a:p>
          <a:p>
            <a:pPr lvl="2"/>
            <a:r>
              <a:rPr lang="en-US" dirty="0"/>
              <a:t>NCCI on top of Clustered Table</a:t>
            </a:r>
          </a:p>
          <a:p>
            <a:pPr lvl="2"/>
            <a:r>
              <a:rPr lang="en-US" dirty="0"/>
              <a:t>CCI loaded with MAXDOP=1 (but rebuilds required as order isn’t guaranteed for new data)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852160"/>
            <a:ext cx="8106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https://docs.microsoft.com/en-us/sql/relational-databases/indexes/columnstore-indexes-query-performance</a:t>
            </a: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https://blogs.msdn.microsoft.com/sql_server_team/columnstore-index-performance-rowgroup-elimination/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79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r>
              <a:rPr lang="en-US" dirty="0"/>
              <a:t> Scans (continued)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079080"/>
              </p:ext>
            </p:extLst>
          </p:nvPr>
        </p:nvGraphicFramePr>
        <p:xfrm>
          <a:off x="838200" y="1455209"/>
          <a:ext cx="9605240" cy="475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3" imgW="9582156" imgH="4743360" progId="Excel.Sheet.12">
                  <p:embed/>
                </p:oleObj>
              </mc:Choice>
              <mc:Fallback>
                <p:oleObj name="Worksheet" r:id="rId3" imgW="9582156" imgH="4743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455209"/>
                        <a:ext cx="9605240" cy="4754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21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Constraint/Index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Unique Constraint automatically creates a corresponding Unique Index</a:t>
            </a:r>
          </a:p>
          <a:p>
            <a:r>
              <a:rPr lang="en-US" dirty="0"/>
              <a:t>Can be defined on multiple columns</a:t>
            </a:r>
          </a:p>
          <a:p>
            <a:r>
              <a:rPr lang="en-US" dirty="0"/>
              <a:t>Can have multiple per table</a:t>
            </a:r>
          </a:p>
          <a:p>
            <a:r>
              <a:rPr lang="en-US" dirty="0"/>
              <a:t>Will allow one NULL (unlike PKEYs where NULLS are not allowed)</a:t>
            </a:r>
          </a:p>
          <a:p>
            <a:r>
              <a:rPr lang="en-US" dirty="0"/>
              <a:t>Can be referenced by a Foreign Key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https://docs.microsoft.com/en-us/sql/relational-databases/tables/unique-constraints-and-check-constraints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79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Filtered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Nonclustered</a:t>
            </a:r>
            <a:r>
              <a:rPr lang="en-US" dirty="0"/>
              <a:t> Index which only covers a subset of records within a table</a:t>
            </a:r>
          </a:p>
          <a:p>
            <a:r>
              <a:rPr lang="en-US" dirty="0"/>
              <a:t>Smaller than a traditional </a:t>
            </a:r>
            <a:r>
              <a:rPr lang="en-US" dirty="0" err="1"/>
              <a:t>Nonclustered</a:t>
            </a:r>
            <a:r>
              <a:rPr lang="en-US" dirty="0"/>
              <a:t> Index</a:t>
            </a:r>
          </a:p>
          <a:p>
            <a:pPr lvl="1"/>
            <a:r>
              <a:rPr lang="en-US" dirty="0"/>
              <a:t>Less Storage</a:t>
            </a:r>
          </a:p>
          <a:p>
            <a:pPr lvl="1"/>
            <a:r>
              <a:rPr lang="en-US" dirty="0"/>
              <a:t>Less Maintenance</a:t>
            </a:r>
          </a:p>
          <a:p>
            <a:r>
              <a:rPr lang="en-US" dirty="0"/>
              <a:t>Best used on well-defined subsets of data</a:t>
            </a:r>
          </a:p>
          <a:p>
            <a:r>
              <a:rPr lang="en-US" dirty="0"/>
              <a:t>Use the OPTION (RECOMPILE) hint when writing queries that will touch Filtered Indexes and INCLUDE filtered columns in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https://msdn.microsoft.com/en-us/library/cc280372(v=sql.105).aspx</a:t>
            </a: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http://sqlblog.com/blogs/rob_farley/archive/2015/02/22/why-isn-t-my-filtered-index-being-used.aspx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582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FPOC Design</a:t>
            </a:r>
          </a:p>
          <a:p>
            <a:r>
              <a:rPr lang="en-US" dirty="0"/>
              <a:t>Column Ordering</a:t>
            </a:r>
          </a:p>
          <a:p>
            <a:r>
              <a:rPr lang="en-US" dirty="0"/>
              <a:t>Bulk Loading Scenarios</a:t>
            </a:r>
          </a:p>
          <a:p>
            <a:r>
              <a:rPr lang="en-US" dirty="0"/>
              <a:t>Unused (Superfluous) Indexes</a:t>
            </a:r>
          </a:p>
          <a:p>
            <a:r>
              <a:rPr lang="en-US" dirty="0"/>
              <a:t>Identifying Missing Indexes</a:t>
            </a:r>
          </a:p>
          <a:p>
            <a:r>
              <a:rPr lang="en-US" dirty="0"/>
              <a:t>When to use </a:t>
            </a:r>
            <a:r>
              <a:rPr lang="en-US" dirty="0" err="1"/>
              <a:t>Columnstore</a:t>
            </a:r>
            <a:r>
              <a:rPr lang="en-US" dirty="0"/>
              <a:t> Indexes</a:t>
            </a:r>
          </a:p>
          <a:p>
            <a:r>
              <a:rPr lang="en-US" dirty="0"/>
              <a:t>Other Design Considerations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07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FPOC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Term Coined by </a:t>
            </a:r>
            <a:r>
              <a:rPr lang="en-US" dirty="0" err="1"/>
              <a:t>Itzik</a:t>
            </a:r>
            <a:r>
              <a:rPr lang="en-US" dirty="0"/>
              <a:t> Ben-</a:t>
            </a:r>
            <a:r>
              <a:rPr lang="en-US" dirty="0" err="1"/>
              <a:t>Gan</a:t>
            </a:r>
            <a:r>
              <a:rPr lang="en-US" dirty="0"/>
              <a:t> when indexing for Windowing Functions</a:t>
            </a:r>
          </a:p>
          <a:p>
            <a:r>
              <a:rPr lang="en-US" dirty="0"/>
              <a:t>Useful method to identify which columns to specify within your index</a:t>
            </a:r>
          </a:p>
          <a:p>
            <a:r>
              <a:rPr lang="en-US" b="1" dirty="0"/>
              <a:t>F</a:t>
            </a:r>
            <a:r>
              <a:rPr lang="en-US" dirty="0"/>
              <a:t>ilter – Columns in the Predicate (e.g. WHERE and ON clauses)</a:t>
            </a:r>
          </a:p>
          <a:p>
            <a:r>
              <a:rPr lang="en-US" b="1" dirty="0"/>
              <a:t>P</a:t>
            </a:r>
            <a:r>
              <a:rPr lang="en-US" dirty="0"/>
              <a:t>artition – The Partition Field(s) for any partitioned table</a:t>
            </a:r>
          </a:p>
          <a:p>
            <a:r>
              <a:rPr lang="en-US" b="1" dirty="0"/>
              <a:t>O</a:t>
            </a:r>
            <a:r>
              <a:rPr lang="en-US" dirty="0"/>
              <a:t>rder – Any Field(s) within the ORDER BY clause</a:t>
            </a:r>
          </a:p>
          <a:p>
            <a:r>
              <a:rPr lang="en-US" b="1" dirty="0"/>
              <a:t>C</a:t>
            </a:r>
            <a:r>
              <a:rPr lang="en-US" dirty="0"/>
              <a:t>overing – Any remaining fields within the SELECT clause, not already included</a:t>
            </a:r>
          </a:p>
          <a:p>
            <a:r>
              <a:rPr lang="en-US" dirty="0"/>
              <a:t>FPO columns comprise your index key</a:t>
            </a:r>
          </a:p>
          <a:p>
            <a:pPr lvl="1"/>
            <a:r>
              <a:rPr lang="en-US" dirty="0"/>
              <a:t>Order by Most to Least Selective if possible</a:t>
            </a:r>
          </a:p>
          <a:p>
            <a:r>
              <a:rPr lang="en-US" dirty="0"/>
              <a:t>C columns are specified within an INCLUDE clause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http://file.allitebooks.com/20160922/Microsoft%20SQL%20Server%202012%20High%20Performance%20T-SQL%20Using%20Window%20Functions.pdf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74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Column ordering in a Query does not matter</a:t>
            </a:r>
          </a:p>
          <a:p>
            <a:r>
              <a:rPr lang="en-US" dirty="0"/>
              <a:t>Column ordering within an Index Definition </a:t>
            </a:r>
            <a:r>
              <a:rPr lang="en-US" b="1" i="1" dirty="0"/>
              <a:t>does</a:t>
            </a:r>
            <a:r>
              <a:rPr lang="en-US" dirty="0"/>
              <a:t> matter</a:t>
            </a:r>
          </a:p>
          <a:p>
            <a:r>
              <a:rPr lang="en-US" dirty="0"/>
              <a:t>Pick the most selective column first</a:t>
            </a:r>
          </a:p>
          <a:p>
            <a:pPr lvl="1"/>
            <a:r>
              <a:rPr lang="en-US" dirty="0"/>
              <a:t>Selectivity: (Number of Unique Values) / (Number of Records in a Table)</a:t>
            </a:r>
          </a:p>
          <a:p>
            <a:r>
              <a:rPr lang="en-US" dirty="0"/>
              <a:t>Queries that use the leading fields in the column definition can utilize the index for faster query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29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81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 </a:t>
            </a:r>
            <a:r>
              <a:rPr lang="en-US" b="1" dirty="0">
                <a:latin typeface="Arial Black" panose="020B0A04020102020204" pitchFamily="34" charset="0"/>
              </a:rPr>
              <a:t>B</a:t>
            </a:r>
            <a:r>
              <a:rPr lang="en-US" dirty="0"/>
              <a:t>asics</a:t>
            </a:r>
          </a:p>
          <a:p>
            <a:r>
              <a:rPr lang="en-US" dirty="0"/>
              <a:t>Index </a:t>
            </a:r>
            <a:r>
              <a:rPr lang="en-US" b="1" dirty="0">
                <a:latin typeface="Arial Black" panose="020B0A04020102020204" pitchFamily="34" charset="0"/>
              </a:rPr>
              <a:t>A</a:t>
            </a:r>
            <a:r>
              <a:rPr lang="en-US" dirty="0"/>
              <a:t>dvanced Topics</a:t>
            </a:r>
          </a:p>
          <a:p>
            <a:r>
              <a:rPr lang="en-US" dirty="0"/>
              <a:t>Index </a:t>
            </a:r>
            <a:r>
              <a:rPr lang="en-US" b="1" dirty="0">
                <a:latin typeface="Arial Black" panose="020B0A04020102020204" pitchFamily="34" charset="0"/>
              </a:rPr>
              <a:t>D</a:t>
            </a:r>
            <a:r>
              <a:rPr lang="en-US" dirty="0"/>
              <a:t>esign Considerations</a:t>
            </a:r>
          </a:p>
          <a:p>
            <a:r>
              <a:rPr lang="en-US" dirty="0"/>
              <a:t>Index </a:t>
            </a:r>
            <a:r>
              <a:rPr lang="en-US" b="1" dirty="0">
                <a:latin typeface="Arial Black" panose="020B0A04020102020204" pitchFamily="34" charset="0"/>
              </a:rPr>
              <a:t>Misconceptions</a:t>
            </a:r>
          </a:p>
          <a:p>
            <a:r>
              <a:rPr lang="en-US" dirty="0"/>
              <a:t>Additional Resources</a:t>
            </a:r>
            <a:endParaRPr lang="en-US" b="1" dirty="0">
              <a:latin typeface="Arial Black" panose="020B0A04020102020204" pitchFamily="34" charset="0"/>
            </a:endParaRPr>
          </a:p>
          <a:p>
            <a:r>
              <a:rPr lang="en-US" dirty="0"/>
              <a:t>Supplemental Queries</a:t>
            </a:r>
          </a:p>
          <a:p>
            <a:r>
              <a:rPr lang="en-US" dirty="0"/>
              <a:t>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9631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/>
          <a:p>
            <a:r>
              <a:rPr lang="en-US" dirty="0"/>
              <a:t>Statement 1 – Uses Index A</a:t>
            </a:r>
          </a:p>
          <a:p>
            <a:r>
              <a:rPr lang="en-US" dirty="0"/>
              <a:t>Statement 2 – Uses Index B</a:t>
            </a:r>
          </a:p>
          <a:p>
            <a:r>
              <a:rPr lang="en-US" dirty="0"/>
              <a:t>Statement 3 – Uses either Index A or Index B (selectivity of leading column will determine which one)</a:t>
            </a:r>
          </a:p>
          <a:p>
            <a:r>
              <a:rPr lang="en-US" dirty="0"/>
              <a:t>Statement 4 – Will revert to a Table Scan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Index A:</a:t>
            </a:r>
            <a:br>
              <a:rPr lang="en-US" dirty="0"/>
            </a:br>
            <a:r>
              <a:rPr lang="en-US" dirty="0"/>
              <a:t>    Index Key - Col01, Col02, Col03</a:t>
            </a:r>
          </a:p>
          <a:p>
            <a:r>
              <a:rPr lang="en-US" b="1" dirty="0"/>
              <a:t>Index B:</a:t>
            </a:r>
            <a:br>
              <a:rPr lang="en-US" dirty="0"/>
            </a:br>
            <a:r>
              <a:rPr lang="en-US" dirty="0"/>
              <a:t>    Index Key - Col02, Col01, Col03</a:t>
            </a:r>
          </a:p>
          <a:p>
            <a:endParaRPr lang="en-US" dirty="0"/>
          </a:p>
          <a:p>
            <a:r>
              <a:rPr lang="en-US" b="1" dirty="0"/>
              <a:t>Statement 1:</a:t>
            </a:r>
            <a:br>
              <a:rPr lang="en-US" dirty="0"/>
            </a:br>
            <a:r>
              <a:rPr lang="en-US" dirty="0"/>
              <a:t>    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SELECT Col03 FROM Z WHERE Col01 = 1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b="1" dirty="0"/>
              <a:t>Statement 2:</a:t>
            </a:r>
            <a:br>
              <a:rPr lang="en-US" dirty="0"/>
            </a:br>
            <a:r>
              <a:rPr lang="en-US" dirty="0"/>
              <a:t>    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SELECT Col03 FROM Z WHERE Col02 = 2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b="1" dirty="0"/>
              <a:t>Statement 3: </a:t>
            </a:r>
            <a:br>
              <a:rPr lang="en-US" dirty="0"/>
            </a:br>
            <a:r>
              <a:rPr lang="en-US" dirty="0"/>
              <a:t>    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SELECT Col03 FROM Z WHERE Col01 = 1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   AND Col02 = 2</a:t>
            </a:r>
          </a:p>
          <a:p>
            <a:r>
              <a:rPr lang="en-US" b="1" dirty="0"/>
              <a:t>Statement 4:</a:t>
            </a:r>
            <a:br>
              <a:rPr lang="en-US" dirty="0"/>
            </a:br>
            <a:r>
              <a:rPr lang="en-US" dirty="0"/>
              <a:t>    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SELECT Col01 FROM X WHERE Col03 = 3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4400" dirty="0"/>
              <a:t>Column Ordering (continued)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9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437" y="3632200"/>
            <a:ext cx="4124325" cy="2724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Loading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Indexes are automatically maintained anytime a record is Inserted, Deleted, or Updated</a:t>
            </a:r>
          </a:p>
          <a:p>
            <a:r>
              <a:rPr lang="en-US" dirty="0"/>
              <a:t>Disable All </a:t>
            </a:r>
            <a:r>
              <a:rPr lang="en-US" dirty="0" err="1"/>
              <a:t>Nonclustered</a:t>
            </a:r>
            <a:r>
              <a:rPr lang="en-US" dirty="0"/>
              <a:t>, Nonunique Indexes prior to load</a:t>
            </a:r>
          </a:p>
          <a:p>
            <a:r>
              <a:rPr lang="en-US" dirty="0"/>
              <a:t>Rebuild disabled Indexes on Table after data load to re-enable</a:t>
            </a:r>
          </a:p>
          <a:p>
            <a:pPr lvl="1"/>
            <a:r>
              <a:rPr lang="en-US" dirty="0"/>
              <a:t>Generally results in Lower Net Operations</a:t>
            </a:r>
          </a:p>
          <a:p>
            <a:pPr lvl="1"/>
            <a:r>
              <a:rPr lang="en-US" dirty="0"/>
              <a:t>Tipping point depends on percentage of data to import and number of existing indexes, but don’t perform if less than 25% of data is being imported</a:t>
            </a:r>
          </a:p>
          <a:p>
            <a:r>
              <a:rPr lang="en-US" dirty="0"/>
              <a:t>Potentially Alter DB Recovery Model to Bulk-Logged to further </a:t>
            </a:r>
            <a:br>
              <a:rPr lang="en-US" dirty="0"/>
            </a:br>
            <a:r>
              <a:rPr lang="en-US" dirty="0"/>
              <a:t>reduce I/O as BULK INSERT is a minimally logged command</a:t>
            </a:r>
          </a:p>
          <a:p>
            <a:pPr lvl="1"/>
            <a:r>
              <a:rPr lang="en-US" dirty="0"/>
              <a:t>Order to switch over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Create </a:t>
            </a:r>
            <a:r>
              <a:rPr lang="en-US" dirty="0" err="1"/>
              <a:t>TLog</a:t>
            </a:r>
            <a:r>
              <a:rPr lang="en-US" dirty="0"/>
              <a:t> Backup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Alter Recovery Model to Bulk-Logged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Perform Bulk Load Operation(s)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Alter Recovery Model to Full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Create </a:t>
            </a:r>
            <a:r>
              <a:rPr lang="en-US" dirty="0" err="1"/>
              <a:t>TLog</a:t>
            </a:r>
            <a:r>
              <a:rPr lang="en-US" dirty="0"/>
              <a:t> Backup</a:t>
            </a:r>
          </a:p>
          <a:p>
            <a:pPr lvl="1"/>
            <a:r>
              <a:rPr lang="en-US" dirty="0"/>
              <a:t>Use TABLOCK hint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https://technet.microsoft.com/en-us/library/ms191244(v=sql.105).aspx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https://technet.microsoft.com/en-us/library/ms177445(v=sql.105).aspx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49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Indexes are automatically maintained anytime a record is Inserted, Deleted, or Updated</a:t>
            </a:r>
          </a:p>
          <a:p>
            <a:r>
              <a:rPr lang="en-US" dirty="0"/>
              <a:t>Drop/Disable under-utilized Indexes</a:t>
            </a:r>
          </a:p>
          <a:p>
            <a:r>
              <a:rPr lang="en-US" dirty="0"/>
              <a:t>DMVs</a:t>
            </a:r>
          </a:p>
          <a:p>
            <a:pPr lvl="1"/>
            <a:r>
              <a:rPr lang="en-US" dirty="0" err="1"/>
              <a:t>sys.dm_db_index_usage_stats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sys.dm_db_partition_stats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Unused (Superfluous) Indexes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1825625"/>
            <a:ext cx="570701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TableName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OBJECT_SCHEMA_NAME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db_id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())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b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	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'.'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OBJECT_NAME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i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NAME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READS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user_seeks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user_scans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user_lookups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WRITES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user_updates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ROWS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k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partition_number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IndexSizeMB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k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used_page_count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8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1024</a:t>
            </a: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dm_db_index_usage_stats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s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indexes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partitions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p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dm_db_partition_stats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k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k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k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OBJECTPROPERTY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FF00FF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IsUserTable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database_id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DB_ID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type_desc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nonclustered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is_primary_key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is_unique_constraint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ROWS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&gt;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10000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     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user_seeks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user_scans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user_lookups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READS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WRITES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ROWS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890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Missing Indexes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Queries Actively in Cache</a:t>
            </a:r>
          </a:p>
          <a:p>
            <a:r>
              <a:rPr lang="en-US" dirty="0"/>
              <a:t>Review Queries that are hitting the largest Objects in Cache</a:t>
            </a:r>
          </a:p>
          <a:p>
            <a:r>
              <a:rPr lang="en-US" dirty="0"/>
              <a:t>What Indexes can be extended to cover more queries?</a:t>
            </a:r>
          </a:p>
          <a:p>
            <a:r>
              <a:rPr lang="en-US" dirty="0"/>
              <a:t>Run through these exercises at different times of the day/month/business cycle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45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to use </a:t>
            </a:r>
            <a:r>
              <a:rPr lang="en-US" dirty="0" err="1"/>
              <a:t>Columnstore</a:t>
            </a:r>
            <a:r>
              <a:rPr lang="en-US" dirty="0"/>
              <a:t>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Table has more than 1 million records (ideally many more)</a:t>
            </a:r>
          </a:p>
          <a:p>
            <a:r>
              <a:rPr lang="en-US" dirty="0"/>
              <a:t>Use Clustered </a:t>
            </a:r>
            <a:r>
              <a:rPr lang="en-US" dirty="0" err="1"/>
              <a:t>Columnstore</a:t>
            </a:r>
            <a:r>
              <a:rPr lang="en-US" dirty="0"/>
              <a:t> Indexes (CCI) on Star/Snowflake Schemas as an alternative to SSAS cubes</a:t>
            </a:r>
          </a:p>
          <a:p>
            <a:r>
              <a:rPr lang="en-US" dirty="0"/>
              <a:t>Use </a:t>
            </a:r>
            <a:r>
              <a:rPr lang="en-US" dirty="0" err="1"/>
              <a:t>NonClustered</a:t>
            </a:r>
            <a:r>
              <a:rPr lang="en-US" dirty="0"/>
              <a:t> </a:t>
            </a:r>
            <a:r>
              <a:rPr lang="en-US" dirty="0" err="1"/>
              <a:t>Columnstore</a:t>
            </a:r>
            <a:r>
              <a:rPr lang="en-US" dirty="0"/>
              <a:t> Indexes (NCCI) on Tables that support transactional workloads but also require Real-Time analytics</a:t>
            </a:r>
          </a:p>
          <a:p>
            <a:r>
              <a:rPr lang="en-US" dirty="0"/>
              <a:t>Use Filtered NCCIs for Warm</a:t>
            </a:r>
            <a:br>
              <a:rPr lang="en-US" dirty="0"/>
            </a:br>
            <a:r>
              <a:rPr lang="en-US" dirty="0"/>
              <a:t>Transactional Data to minimize</a:t>
            </a:r>
            <a:br>
              <a:rPr lang="en-US" dirty="0"/>
            </a:br>
            <a:r>
              <a:rPr lang="en-US" dirty="0"/>
              <a:t>maintenance needs</a:t>
            </a:r>
          </a:p>
          <a:p>
            <a:pPr lvl="1"/>
            <a:r>
              <a:rPr lang="en-US" dirty="0"/>
              <a:t>Ensure SET Options are </a:t>
            </a:r>
            <a:br>
              <a:rPr lang="en-US" dirty="0"/>
            </a:br>
            <a:r>
              <a:rPr lang="en-US" dirty="0"/>
              <a:t>configured properly</a:t>
            </a:r>
          </a:p>
          <a:p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701550"/>
            <a:ext cx="98953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https://docs.microsoft.com/en-us/sql/relational-databases/indexes/columnstore-indexes-data-warehouse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https://docs.microsoft.com/en-us/sql/relational-databases/indexes/get-started-with-columnstore-for-real-time-operational-analytics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https://docs.microsoft.com/en-us/sql/t-sql/statements/create-columnstore-index-transact-sql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658" y="3958134"/>
            <a:ext cx="3716866" cy="17434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671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to use </a:t>
            </a:r>
            <a:r>
              <a:rPr lang="en-US" dirty="0" err="1"/>
              <a:t>Columnstore</a:t>
            </a:r>
            <a:r>
              <a:rPr lang="en-US" dirty="0"/>
              <a:t> Indexes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COMPRESSION_DELAY to minimize NCCI fragmentation for tables with heavy DML operations (e.g. UPDATE/DELETE/INSERT)</a:t>
            </a:r>
          </a:p>
          <a:p>
            <a:pPr lvl="1"/>
            <a:r>
              <a:rPr lang="en-US" dirty="0"/>
              <a:t>Can specify a value up to 7 days (i.e. 10,080 minutes)</a:t>
            </a:r>
          </a:p>
          <a:p>
            <a:r>
              <a:rPr lang="en-US" dirty="0"/>
              <a:t>Offload Analytical Queries against NCCI/CCI columns to Read-Only secondary if using AGs and running Enterprise Edition</a:t>
            </a:r>
          </a:p>
          <a:p>
            <a:r>
              <a:rPr lang="en-US" dirty="0"/>
              <a:t>Use empty (filtered) NCCIs to allow </a:t>
            </a:r>
            <a:r>
              <a:rPr lang="en-US" dirty="0" err="1"/>
              <a:t>Rowstore</a:t>
            </a:r>
            <a:r>
              <a:rPr lang="en-US" dirty="0"/>
              <a:t> Indexes to take advantage of Batch-Execution mode (rarely will be needed)</a:t>
            </a:r>
          </a:p>
          <a:p>
            <a:pPr lvl="1"/>
            <a:r>
              <a:rPr lang="en-US" dirty="0"/>
              <a:t>Frameless Aggregate Window Functions, such as:</a:t>
            </a:r>
            <a:br>
              <a:rPr lang="en-US" dirty="0"/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sz="1800" dirty="0">
                <a:latin typeface="Consolas" panose="020B0609020204030204" pitchFamily="49" charset="0"/>
              </a:rPr>
              <a:t>SELECT </a:t>
            </a:r>
            <a:r>
              <a:rPr lang="en-US" sz="1800" dirty="0" err="1">
                <a:latin typeface="Consolas" panose="020B0609020204030204" pitchFamily="49" charset="0"/>
              </a:rPr>
              <a:t>actid</a:t>
            </a:r>
            <a:r>
              <a:rPr lang="en-US" sz="1800" dirty="0">
                <a:latin typeface="Consolas" panose="020B0609020204030204" pitchFamily="49" charset="0"/>
              </a:rPr>
              <a:t>, </a:t>
            </a:r>
            <a:r>
              <a:rPr lang="en-US" sz="1800" dirty="0" err="1">
                <a:latin typeface="Consolas" panose="020B0609020204030204" pitchFamily="49" charset="0"/>
              </a:rPr>
              <a:t>tranid</a:t>
            </a:r>
            <a:r>
              <a:rPr lang="en-US" sz="1800" dirty="0">
                <a:latin typeface="Consolas" panose="020B0609020204030204" pitchFamily="49" charset="0"/>
              </a:rPr>
              <a:t>, </a:t>
            </a:r>
            <a:r>
              <a:rPr lang="en-US" sz="1800" dirty="0" err="1">
                <a:latin typeface="Consolas" panose="020B0609020204030204" pitchFamily="49" charset="0"/>
              </a:rPr>
              <a:t>val</a:t>
            </a:r>
            <a:r>
              <a:rPr lang="en-US" sz="1800" dirty="0">
                <a:latin typeface="Consolas" panose="020B0609020204030204" pitchFamily="49" charset="0"/>
              </a:rPr>
              <a:t>,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         SUM(</a:t>
            </a:r>
            <a:r>
              <a:rPr lang="en-US" sz="1800" dirty="0" err="1">
                <a:latin typeface="Consolas" panose="020B0609020204030204" pitchFamily="49" charset="0"/>
              </a:rPr>
              <a:t>val</a:t>
            </a:r>
            <a:r>
              <a:rPr lang="en-US" sz="1800" dirty="0">
                <a:latin typeface="Consolas" panose="020B0609020204030204" pitchFamily="49" charset="0"/>
              </a:rPr>
              <a:t>) OVER(PARTITION BY </a:t>
            </a:r>
            <a:r>
              <a:rPr lang="en-US" sz="1800" dirty="0" err="1">
                <a:latin typeface="Consolas" panose="020B0609020204030204" pitchFamily="49" charset="0"/>
              </a:rPr>
              <a:t>actid</a:t>
            </a:r>
            <a:r>
              <a:rPr lang="en-US" sz="1800" dirty="0">
                <a:latin typeface="Consolas" panose="020B0609020204030204" pitchFamily="49" charset="0"/>
              </a:rPr>
              <a:t>) AS </a:t>
            </a:r>
            <a:r>
              <a:rPr lang="en-US" sz="1800" dirty="0" err="1">
                <a:latin typeface="Consolas" panose="020B0609020204030204" pitchFamily="49" charset="0"/>
              </a:rPr>
              <a:t>acttotal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    FROM </a:t>
            </a:r>
            <a:r>
              <a:rPr lang="en-US" sz="1800" dirty="0" err="1">
                <a:latin typeface="Consolas" panose="020B0609020204030204" pitchFamily="49" charset="0"/>
              </a:rPr>
              <a:t>dbo.TransactionsDCS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Improve Query </a:t>
            </a:r>
            <a:r>
              <a:rPr lang="en-US" sz="1800" dirty="0" err="1">
                <a:latin typeface="Consolas" panose="020B0609020204030204" pitchFamily="49" charset="0"/>
              </a:rPr>
              <a:t>Permformance</a:t>
            </a:r>
            <a:r>
              <a:rPr lang="en-US" sz="1800" dirty="0">
                <a:latin typeface="Consolas" panose="020B0609020204030204" pitchFamily="49" charset="0"/>
              </a:rPr>
              <a:t> against Entity-Attribute-Value Data Model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94685"/>
            <a:ext cx="10950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https://blogs.msdn.microsoft.com/sqlserverstorageengine/2016/03/06/real-time-operational-analytics-compression-delay-option-for-nonclustered-columnstore-index-ncci/</a:t>
            </a:r>
            <a:br>
              <a:rPr lang="en-US" sz="12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http://sqlmag.com/sql-server/what-you-need-know-about-batch-mode-window-aggregate-operator-sql-server-2016-part-1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25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 Edition Considerations if not running SQL 2016 SP1 or later</a:t>
            </a:r>
          </a:p>
          <a:p>
            <a:pPr lvl="1"/>
            <a:r>
              <a:rPr lang="en-US" dirty="0"/>
              <a:t>Utilize Page or Row compression in larger tables</a:t>
            </a:r>
          </a:p>
          <a:p>
            <a:pPr lvl="1"/>
            <a:r>
              <a:rPr lang="en-US" dirty="0"/>
              <a:t>Take advantage of In-Memory Tables</a:t>
            </a:r>
          </a:p>
          <a:p>
            <a:r>
              <a:rPr lang="en-US" dirty="0"/>
              <a:t>Run complex queries through the Database Tuning Advisor</a:t>
            </a:r>
          </a:p>
          <a:p>
            <a:r>
              <a:rPr lang="en-US" dirty="0"/>
              <a:t>Test out Missing Index recommendations that are displayed within execution plan (SET SHOWPLAN_XML 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7426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https://blogs.msdn.microsoft.com/sqlreleaseservices/sql-server-2016-service-pack-1-sp1-released/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318" y="64675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82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Upgrade to SQL Server 2016 SP1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19250"/>
            <a:ext cx="9753600" cy="3619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5855627"/>
            <a:ext cx="7426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https://blogs.msdn.microsoft.com/sqlreleaseservices/sql-server-2016-service-pack-1-sp1-released/</a:t>
            </a:r>
          </a:p>
        </p:txBody>
      </p:sp>
    </p:spTree>
    <p:extLst>
      <p:ext uri="{BB962C8B-B14F-4D97-AF65-F5344CB8AC3E}">
        <p14:creationId xmlns:p14="http://schemas.microsoft.com/office/powerpoint/2010/main" val="5399885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Misconceptions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Helpful Tools to Identify Missing Indexes</a:t>
            </a:r>
          </a:p>
          <a:p>
            <a:r>
              <a:rPr lang="en-US" dirty="0"/>
              <a:t>Index/Table Padding (Whitespace)</a:t>
            </a:r>
          </a:p>
          <a:p>
            <a:r>
              <a:rPr lang="en-US" dirty="0"/>
              <a:t>Index Fragmentation</a:t>
            </a:r>
          </a:p>
          <a:p>
            <a:r>
              <a:rPr lang="en-US" dirty="0"/>
              <a:t>Self-Managing Statistics</a:t>
            </a:r>
          </a:p>
          <a:p>
            <a:r>
              <a:rPr lang="en-US" dirty="0"/>
              <a:t>DBCC CHECKDB using REPAIR_ALLOW_DATA_LOSS</a:t>
            </a:r>
          </a:p>
          <a:p>
            <a:r>
              <a:rPr lang="en-US" dirty="0" err="1"/>
              <a:t>Columnstore</a:t>
            </a:r>
            <a:r>
              <a:rPr lang="en-US" dirty="0"/>
              <a:t> Indexes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99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Misconception – Helpful Tools to Identify Missing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Profiler Traces/Extended Events</a:t>
            </a:r>
          </a:p>
          <a:p>
            <a:pPr lvl="1"/>
            <a:r>
              <a:rPr lang="en-US" dirty="0"/>
              <a:t>This information already exists in cache or the Query Store</a:t>
            </a:r>
          </a:p>
          <a:p>
            <a:pPr lvl="1"/>
            <a:r>
              <a:rPr lang="en-US" dirty="0"/>
              <a:t>Requires additional overhead for existing functionality</a:t>
            </a:r>
          </a:p>
          <a:p>
            <a:r>
              <a:rPr lang="en-US" dirty="0"/>
              <a:t>Missing Index DMVs (</a:t>
            </a:r>
            <a:r>
              <a:rPr lang="en-US" dirty="0" err="1"/>
              <a:t>sys.dm_db_missing_index_details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Often poor recommendations</a:t>
            </a:r>
          </a:p>
          <a:p>
            <a:pPr lvl="1"/>
            <a:r>
              <a:rPr lang="en-US" dirty="0"/>
              <a:t>Will recommend nearly-duplicate index definitions</a:t>
            </a:r>
          </a:p>
          <a:p>
            <a:pPr lvl="1"/>
            <a:r>
              <a:rPr lang="en-US" dirty="0"/>
              <a:t>No way to identify why the recommendation is made</a:t>
            </a:r>
          </a:p>
          <a:p>
            <a:pPr lvl="1"/>
            <a:r>
              <a:rPr lang="en-US" dirty="0" err="1"/>
              <a:t>improvement_measure</a:t>
            </a:r>
            <a:r>
              <a:rPr lang="en-US" dirty="0"/>
              <a:t> field is arbitrary and does not indicate saved CPU cycles, reduced I/O, etc.</a:t>
            </a:r>
          </a:p>
          <a:p>
            <a:r>
              <a:rPr lang="en-US" b="1" dirty="0"/>
              <a:t>Instead: </a:t>
            </a:r>
            <a:r>
              <a:rPr lang="en-US" dirty="0"/>
              <a:t>Identify Missing Indexes by the methods described earlier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39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2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Basics – Section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an index?</a:t>
            </a:r>
          </a:p>
          <a:p>
            <a:r>
              <a:rPr lang="en-US" dirty="0"/>
              <a:t>Difference between </a:t>
            </a:r>
            <a:r>
              <a:rPr lang="en-US" dirty="0" err="1"/>
              <a:t>Rowstore</a:t>
            </a:r>
            <a:r>
              <a:rPr lang="en-US" dirty="0"/>
              <a:t> and </a:t>
            </a:r>
            <a:r>
              <a:rPr lang="en-US" dirty="0" err="1"/>
              <a:t>Columnstore</a:t>
            </a:r>
            <a:r>
              <a:rPr lang="en-US" dirty="0"/>
              <a:t> Indexes</a:t>
            </a:r>
          </a:p>
          <a:p>
            <a:r>
              <a:rPr lang="en-US" dirty="0"/>
              <a:t>B+ Trees</a:t>
            </a:r>
          </a:p>
          <a:p>
            <a:r>
              <a:rPr lang="en-US" dirty="0"/>
              <a:t>Heap Tables vs. Clustered Tables</a:t>
            </a:r>
          </a:p>
          <a:p>
            <a:r>
              <a:rPr lang="en-US" dirty="0"/>
              <a:t>Clustered Index vs. </a:t>
            </a:r>
            <a:r>
              <a:rPr lang="en-US" dirty="0" err="1"/>
              <a:t>Nonclustered</a:t>
            </a:r>
            <a:r>
              <a:rPr lang="en-US" dirty="0"/>
              <a:t> Index (</a:t>
            </a:r>
            <a:r>
              <a:rPr lang="en-US" dirty="0" err="1"/>
              <a:t>Rowstore</a:t>
            </a:r>
            <a:r>
              <a:rPr lang="en-US" dirty="0"/>
              <a:t>)</a:t>
            </a:r>
          </a:p>
          <a:p>
            <a:r>
              <a:rPr lang="en-US" dirty="0"/>
              <a:t>Primary Key vs. Clustered Key</a:t>
            </a:r>
          </a:p>
          <a:p>
            <a:r>
              <a:rPr lang="en-US" dirty="0"/>
              <a:t>Covering Index</a:t>
            </a:r>
          </a:p>
          <a:p>
            <a:r>
              <a:rPr lang="en-US" dirty="0"/>
              <a:t>Clustered Index vs. </a:t>
            </a:r>
            <a:r>
              <a:rPr lang="en-US" dirty="0" err="1"/>
              <a:t>Noncluster</a:t>
            </a:r>
            <a:r>
              <a:rPr lang="en-US" dirty="0"/>
              <a:t> Index (</a:t>
            </a:r>
            <a:r>
              <a:rPr lang="en-US" dirty="0" err="1"/>
              <a:t>Columnstore</a:t>
            </a:r>
            <a:r>
              <a:rPr lang="en-US" dirty="0"/>
              <a:t>)</a:t>
            </a:r>
          </a:p>
          <a:p>
            <a:r>
              <a:rPr lang="en-US" dirty="0"/>
              <a:t>Trivia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45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Misconception – Index/Table Padding (Whitespace)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FILLFACTOR keyword in Index Definition</a:t>
            </a:r>
          </a:p>
          <a:p>
            <a:r>
              <a:rPr lang="en-US" dirty="0"/>
              <a:t>Represents the Percentage each Leaf-Level Page will be filled to when creating a new page or rebuilding the index</a:t>
            </a:r>
          </a:p>
          <a:p>
            <a:r>
              <a:rPr lang="en-US" dirty="0"/>
              <a:t>Actually Makes Indexes and Tables Larger on Disk and Memory</a:t>
            </a:r>
          </a:p>
          <a:p>
            <a:r>
              <a:rPr lang="en-US" dirty="0"/>
              <a:t>Often set in an attempt to minimize Index/Table Fragmentation</a:t>
            </a:r>
          </a:p>
          <a:p>
            <a:r>
              <a:rPr lang="en-US" dirty="0"/>
              <a:t>Provides no value for Tables that append data to the end of the table (e.g. PKEY is defined on an IDENTITY field)</a:t>
            </a:r>
          </a:p>
          <a:p>
            <a:r>
              <a:rPr lang="en-US" b="1" dirty="0"/>
              <a:t>Instead: </a:t>
            </a:r>
            <a:r>
              <a:rPr lang="en-US" dirty="0"/>
              <a:t>Don’t specify FILLFACTOR, leave it at the default setting of 0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2975" y="5852160"/>
            <a:ext cx="104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https://docs.microsoft.com/en-us/sql/relational-databases/indexes/specify-fill-factor-for-an-index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84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Misconception – Index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Fragmentation exists when indexes have pages where the logical ordering, based on the key value, does not match the physical ordering inside the data file</a:t>
            </a:r>
          </a:p>
          <a:p>
            <a:r>
              <a:rPr lang="en-US" dirty="0"/>
              <a:t>Low Fragmentation does not represent data being stored contiguously on disk, only in a sequential order</a:t>
            </a:r>
          </a:p>
          <a:p>
            <a:r>
              <a:rPr lang="en-US" dirty="0"/>
              <a:t>Disk Subsystems may purposely fragment the data on disk for redundancy purposes (e.g. </a:t>
            </a:r>
            <a:r>
              <a:rPr lang="en-US" dirty="0" err="1"/>
              <a:t>RAIDed</a:t>
            </a:r>
            <a:r>
              <a:rPr lang="en-US" dirty="0"/>
              <a:t> volumes, SANs, DAS)</a:t>
            </a:r>
          </a:p>
          <a:p>
            <a:r>
              <a:rPr lang="en-US" dirty="0"/>
              <a:t>May only be of any concern with Locally managed disk</a:t>
            </a:r>
          </a:p>
          <a:p>
            <a:r>
              <a:rPr lang="en-US" dirty="0"/>
              <a:t>Fragmented Indexes perform the same once in Memory as their Defragmented counterparts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https://docs.microsoft.com/en-us/sql/relational-databases/indexes/reorganize-and-rebuild-indexes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321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Misconception – Index Fragmentation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Will cause more read-</a:t>
            </a:r>
            <a:r>
              <a:rPr lang="en-US" dirty="0" err="1"/>
              <a:t>aheads</a:t>
            </a:r>
            <a:r>
              <a:rPr lang="en-US" dirty="0"/>
              <a:t> when pulling pages from disk</a:t>
            </a:r>
          </a:p>
          <a:p>
            <a:pPr lvl="1"/>
            <a:r>
              <a:rPr lang="en-US" dirty="0"/>
              <a:t>Read-ahead anticipates the data and index pages needed to fulfill a query execution plan and brings the pages into the buffer cache before they are actually used by the query.</a:t>
            </a:r>
          </a:p>
          <a:p>
            <a:pPr lvl="1"/>
            <a:r>
              <a:rPr lang="en-US" dirty="0"/>
              <a:t>Will become less costly as the index stays in memory longer</a:t>
            </a:r>
          </a:p>
          <a:p>
            <a:r>
              <a:rPr lang="en-US" dirty="0"/>
              <a:t>Rebuilding/Reorganizing of large or multiple Indexes can quickly purge your cache</a:t>
            </a:r>
          </a:p>
          <a:p>
            <a:r>
              <a:rPr lang="en-US" b="1" dirty="0"/>
              <a:t>Instead: </a:t>
            </a:r>
            <a:r>
              <a:rPr lang="en-US" dirty="0"/>
              <a:t>Rebuild Indexes based on average </a:t>
            </a:r>
            <a:r>
              <a:rPr lang="en-US" dirty="0" err="1"/>
              <a:t>freespace</a:t>
            </a:r>
            <a:r>
              <a:rPr lang="en-US" dirty="0"/>
              <a:t> per page for the 0-level of the index (</a:t>
            </a:r>
            <a:r>
              <a:rPr lang="en-US" dirty="0" err="1"/>
              <a:t>avg_page_space_used_in_percent</a:t>
            </a:r>
            <a:r>
              <a:rPr lang="en-US" dirty="0"/>
              <a:t> column in </a:t>
            </a:r>
            <a:r>
              <a:rPr lang="en-US" dirty="0" err="1"/>
              <a:t>sys.dm_db_index_physical_stats</a:t>
            </a:r>
            <a:r>
              <a:rPr lang="en-US" dirty="0"/>
              <a:t>) as a Rebuild/Reorg is the only way to reduce whitespace within an index</a:t>
            </a:r>
          </a:p>
          <a:p>
            <a:pPr lvl="1"/>
            <a:r>
              <a:rPr lang="en-US" dirty="0"/>
              <a:t>Must use </a:t>
            </a:r>
            <a:r>
              <a:rPr lang="en-US" dirty="0" err="1"/>
              <a:t>sys.dm_db_index_physical_stats</a:t>
            </a:r>
            <a:r>
              <a:rPr lang="en-US" dirty="0"/>
              <a:t> using either DEFAULT, SAMPLED, or FULL scan level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https://technet.microsoft.com/en-us/library/ms191475(v=sql.105).aspx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https://docs.microsoft.com/en-us/sql/relational-databases/system-dynamic-management-views/sys-dm-db-index-physical-stats-transact-sql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85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Misconception - Self-Managing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Auto-Update Statistics is enabled, stats only auto-update when at least 500 records plus another 20% of records within a table are changed</a:t>
            </a:r>
          </a:p>
          <a:p>
            <a:r>
              <a:rPr lang="en-US" dirty="0"/>
              <a:t>The 20% requirement does not change as a table grows in size by default</a:t>
            </a:r>
          </a:p>
          <a:p>
            <a:r>
              <a:rPr lang="en-US" b="1" dirty="0"/>
              <a:t>Instead: </a:t>
            </a:r>
            <a:r>
              <a:rPr lang="en-US" dirty="0"/>
              <a:t>Update Statistics manually and frequently (based on </a:t>
            </a:r>
            <a:r>
              <a:rPr lang="en-US" dirty="0" err="1"/>
              <a:t>modification_counter</a:t>
            </a:r>
            <a:r>
              <a:rPr lang="en-US" dirty="0"/>
              <a:t> field in </a:t>
            </a:r>
            <a:r>
              <a:rPr lang="en-US" dirty="0" err="1"/>
              <a:t>sys.dm_db_stats_properties</a:t>
            </a:r>
            <a:r>
              <a:rPr lang="en-US" dirty="0"/>
              <a:t> DMV).</a:t>
            </a:r>
          </a:p>
          <a:p>
            <a:r>
              <a:rPr lang="en-US" b="1" dirty="0"/>
              <a:t>Instead: </a:t>
            </a:r>
            <a:r>
              <a:rPr lang="en-US" dirty="0"/>
              <a:t>Enable Trace flag 2371 on SQL Server 2014 and earlier (automatically enabled in SQL Server 2016).  This flag reduces the 20% threshold as the table record count increases.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634543"/>
            <a:ext cx="1051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https://msdn.microsoft.com/en-us/library/jj553546.aspx</a:t>
            </a: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https://support.microsoft.com/en-us/help/2754171/controlling-autostat-auto-update-statistics-behavior-in-sql-server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https://www.simple-talk.com/sql/performance/sql-server-statistics-questions-we-were-too-shy-to-ask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747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Misconception - DBCC CHECKDB using REPAIR_ALLOW_DATA_LOSS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REPAIR_ALLOW_DATA_LOSS functionality is lazy.  If direct paths to the data do not exist, this option drops pointers to the data and allows garbage collection to purge the data</a:t>
            </a:r>
          </a:p>
          <a:p>
            <a:r>
              <a:rPr lang="en-US" dirty="0"/>
              <a:t>This option can and likely will break Referential Integrity within a database</a:t>
            </a:r>
          </a:p>
          <a:p>
            <a:r>
              <a:rPr lang="en-US" b="1" dirty="0"/>
              <a:t>Instead: </a:t>
            </a:r>
            <a:r>
              <a:rPr lang="en-US" dirty="0"/>
              <a:t>If a </a:t>
            </a:r>
            <a:r>
              <a:rPr lang="en-US" dirty="0" err="1"/>
              <a:t>Nonclustered</a:t>
            </a:r>
            <a:r>
              <a:rPr lang="en-US" dirty="0"/>
              <a:t> Index is corrupted, Drop/Recreate or Rebuild it</a:t>
            </a:r>
          </a:p>
          <a:p>
            <a:r>
              <a:rPr lang="en-US" b="1" dirty="0"/>
              <a:t>Instead: </a:t>
            </a:r>
            <a:r>
              <a:rPr lang="en-US" dirty="0"/>
              <a:t>If a Clustered Index or Heap Table is corrupted, access the data via a </a:t>
            </a:r>
            <a:r>
              <a:rPr lang="en-US" dirty="0" err="1"/>
              <a:t>Nonclustered</a:t>
            </a:r>
            <a:r>
              <a:rPr lang="en-US" dirty="0"/>
              <a:t> Index and write the data out to a separate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933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45</a:t>
            </a:fld>
            <a:endParaRPr lang="en-US" dirty="0"/>
          </a:p>
        </p:txBody>
      </p:sp>
      <p:pic>
        <p:nvPicPr>
          <p:cNvPr id="6" name="Picture 2" descr="https://upload.wikimedia.org/wikipedia/commons/3/37/Bplustre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44" y="80963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650" y="3118903"/>
            <a:ext cx="7886700" cy="363855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16" name="&quot;No&quot; Symbol 15"/>
          <p:cNvSpPr/>
          <p:nvPr/>
        </p:nvSpPr>
        <p:spPr>
          <a:xfrm>
            <a:off x="7781926" y="2690922"/>
            <a:ext cx="438150" cy="427981"/>
          </a:xfrm>
          <a:prstGeom prst="noSmoking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8315326" y="2704675"/>
            <a:ext cx="438150" cy="427981"/>
          </a:xfrm>
          <a:prstGeom prst="noSmoking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8848726" y="2697799"/>
            <a:ext cx="438150" cy="427981"/>
          </a:xfrm>
          <a:prstGeom prst="noSmoking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7677151" y="1759983"/>
            <a:ext cx="809625" cy="79083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769203" y="4214923"/>
            <a:ext cx="3355747" cy="2528777"/>
          </a:xfrm>
          <a:custGeom>
            <a:avLst/>
            <a:gdLst>
              <a:gd name="connsiteX0" fmla="*/ 21997 w 3355747"/>
              <a:gd name="connsiteY0" fmla="*/ 2528777 h 2528777"/>
              <a:gd name="connsiteX1" fmla="*/ 21997 w 3355747"/>
              <a:gd name="connsiteY1" fmla="*/ 2090627 h 2528777"/>
              <a:gd name="connsiteX2" fmla="*/ 250597 w 3355747"/>
              <a:gd name="connsiteY2" fmla="*/ 1623902 h 2528777"/>
              <a:gd name="connsiteX3" fmla="*/ 1726972 w 3355747"/>
              <a:gd name="connsiteY3" fmla="*/ 938102 h 2528777"/>
              <a:gd name="connsiteX4" fmla="*/ 2193697 w 3355747"/>
              <a:gd name="connsiteY4" fmla="*/ 109427 h 2528777"/>
              <a:gd name="connsiteX5" fmla="*/ 3355747 w 3355747"/>
              <a:gd name="connsiteY5" fmla="*/ 33227 h 2528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55747" h="2528777">
                <a:moveTo>
                  <a:pt x="21997" y="2528777"/>
                </a:moveTo>
                <a:cubicBezTo>
                  <a:pt x="2947" y="2385108"/>
                  <a:pt x="-16103" y="2241440"/>
                  <a:pt x="21997" y="2090627"/>
                </a:cubicBezTo>
                <a:cubicBezTo>
                  <a:pt x="60097" y="1939814"/>
                  <a:pt x="-33566" y="1815989"/>
                  <a:pt x="250597" y="1623902"/>
                </a:cubicBezTo>
                <a:cubicBezTo>
                  <a:pt x="534760" y="1431814"/>
                  <a:pt x="1403122" y="1190514"/>
                  <a:pt x="1726972" y="938102"/>
                </a:cubicBezTo>
                <a:cubicBezTo>
                  <a:pt x="2050822" y="685689"/>
                  <a:pt x="1922235" y="260239"/>
                  <a:pt x="2193697" y="109427"/>
                </a:cubicBezTo>
                <a:cubicBezTo>
                  <a:pt x="2465160" y="-41386"/>
                  <a:pt x="2910453" y="-4080"/>
                  <a:pt x="3355747" y="33227"/>
                </a:cubicBezTo>
              </a:path>
            </a:pathLst>
          </a:custGeom>
          <a:noFill/>
          <a:ln w="63500">
            <a:solidFill>
              <a:srgbClr val="00B050"/>
            </a:solidFill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51100" y="393700"/>
            <a:ext cx="2121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Clustered Index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62183" y="5974044"/>
            <a:ext cx="2610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Nonclustered</a:t>
            </a:r>
            <a:r>
              <a:rPr lang="en-US" sz="2400" dirty="0"/>
              <a:t> Index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2" grpId="0" animBg="1"/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Misconception - </a:t>
            </a:r>
            <a:r>
              <a:rPr lang="en-US" dirty="0" err="1"/>
              <a:t>Columnstore</a:t>
            </a:r>
            <a:r>
              <a:rPr lang="en-US" dirty="0"/>
              <a:t>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Columnstore</a:t>
            </a:r>
            <a:r>
              <a:rPr lang="en-US" dirty="0"/>
              <a:t> Indexes are finally </a:t>
            </a:r>
            <a:r>
              <a:rPr lang="en-US" i="1" dirty="0"/>
              <a:t>fully fledged</a:t>
            </a:r>
            <a:r>
              <a:rPr lang="en-US" dirty="0"/>
              <a:t> as of SQL 2016</a:t>
            </a:r>
          </a:p>
          <a:p>
            <a:pPr lvl="1"/>
            <a:r>
              <a:rPr lang="en-US" dirty="0"/>
              <a:t>2014 – Beta Release</a:t>
            </a:r>
          </a:p>
          <a:p>
            <a:pPr lvl="1"/>
            <a:r>
              <a:rPr lang="en-US" dirty="0"/>
              <a:t>2012 – Alpha Release</a:t>
            </a:r>
          </a:p>
          <a:p>
            <a:r>
              <a:rPr lang="en-US" dirty="0"/>
              <a:t>Check Dates on Blog Posts regarding </a:t>
            </a:r>
            <a:r>
              <a:rPr lang="en-US" dirty="0" err="1"/>
              <a:t>Columnstore</a:t>
            </a:r>
            <a:r>
              <a:rPr lang="en-US" dirty="0"/>
              <a:t> Indexes</a:t>
            </a:r>
          </a:p>
          <a:p>
            <a:pPr lvl="1"/>
            <a:r>
              <a:rPr lang="en-US" dirty="0"/>
              <a:t>Articles written in Q3 of 2016 and later are likely safe</a:t>
            </a:r>
          </a:p>
          <a:p>
            <a:r>
              <a:rPr lang="en-US" dirty="0"/>
              <a:t>Reorganize operations should be ran twice, when ran in general</a:t>
            </a:r>
          </a:p>
          <a:p>
            <a:pPr lvl="1"/>
            <a:r>
              <a:rPr lang="en-US" dirty="0"/>
              <a:t>First to compress rows into the </a:t>
            </a:r>
            <a:r>
              <a:rPr lang="en-US" dirty="0" err="1"/>
              <a:t>rowstore</a:t>
            </a:r>
            <a:endParaRPr lang="en-US" dirty="0"/>
          </a:p>
          <a:p>
            <a:pPr lvl="2"/>
            <a:r>
              <a:rPr lang="en-US" dirty="0"/>
              <a:t>ALTER INDEX </a:t>
            </a:r>
            <a:r>
              <a:rPr lang="en-US" dirty="0" err="1"/>
              <a:t>CCI_name</a:t>
            </a:r>
            <a:r>
              <a:rPr lang="en-US" dirty="0"/>
              <a:t> ON Table REORGANIZE WITH (COMPRESS_ALL_ROW_GROUPS = ON)</a:t>
            </a:r>
          </a:p>
          <a:p>
            <a:pPr lvl="1"/>
            <a:r>
              <a:rPr lang="en-US" dirty="0"/>
              <a:t>Second to combine small </a:t>
            </a:r>
            <a:r>
              <a:rPr lang="en-US" dirty="0" err="1"/>
              <a:t>rowstores</a:t>
            </a:r>
            <a:r>
              <a:rPr lang="en-US" dirty="0"/>
              <a:t> together</a:t>
            </a:r>
          </a:p>
          <a:p>
            <a:pPr lvl="2"/>
            <a:r>
              <a:rPr lang="en-US" dirty="0"/>
              <a:t>ALTER INDEX </a:t>
            </a:r>
            <a:r>
              <a:rPr lang="en-US" dirty="0" err="1"/>
              <a:t>CCI_name</a:t>
            </a:r>
            <a:r>
              <a:rPr lang="en-US" dirty="0"/>
              <a:t> ON Table REORGANIZE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sys.dm_db_column_store_row_group_physical_stats</a:t>
            </a:r>
            <a:r>
              <a:rPr lang="en-US" dirty="0"/>
              <a:t> DMV to monitor</a:t>
            </a:r>
          </a:p>
          <a:p>
            <a:r>
              <a:rPr lang="en-US" dirty="0"/>
              <a:t>No longer an Enterprise Only Feature (SQL 2016 SP1 and later)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52160"/>
            <a:ext cx="10203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https://docs.microsoft.com/en-us/sql/relational-databases/indexes/columnstore-indexes-defragmentation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https://blogs.msdn.microsoft.com/sqlserverstorageengine/2016/03/07/columnstore-index-defragmentation-using-reorganize-command/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5776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9653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 anchor="ctr"/>
          <a:lstStyle/>
          <a:p>
            <a:pPr algn="ctr"/>
            <a:r>
              <a:rPr lang="en-US" dirty="0"/>
              <a:t>Supplemental Queries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Used by DB</a:t>
            </a:r>
          </a:p>
          <a:p>
            <a:pPr lvl="1"/>
            <a:r>
              <a:rPr lang="en-US" dirty="0"/>
              <a:t>Author: Aaron Bertrand</a:t>
            </a:r>
          </a:p>
          <a:p>
            <a:r>
              <a:rPr lang="en-US" dirty="0"/>
              <a:t>Cache Used by Index within DB</a:t>
            </a:r>
          </a:p>
          <a:p>
            <a:pPr lvl="1"/>
            <a:r>
              <a:rPr lang="en-US" dirty="0"/>
              <a:t>Author: Aaron Bertrand</a:t>
            </a:r>
          </a:p>
          <a:p>
            <a:r>
              <a:rPr lang="en-US" dirty="0"/>
              <a:t>Cached Queries Using Table/View</a:t>
            </a:r>
          </a:p>
          <a:p>
            <a:r>
              <a:rPr lang="en-US" dirty="0"/>
              <a:t>Most Costly Queries in Cache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5852160"/>
            <a:ext cx="8016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https://www.mssqltips.com/sqlservertip/2393/determine-sql-server-memory-use-by-database-and-object/</a:t>
            </a:r>
          </a:p>
        </p:txBody>
      </p:sp>
    </p:spTree>
    <p:extLst>
      <p:ext uri="{BB962C8B-B14F-4D97-AF65-F5344CB8AC3E}">
        <p14:creationId xmlns:p14="http://schemas.microsoft.com/office/powerpoint/2010/main" val="3182604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Used by DB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829931"/>
            <a:ext cx="502733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DECLARE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@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total_buffer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@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total_buffer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cntr_value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dm_os_performance_counters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RTRIM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object_name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LIKE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'%Buffer Manager'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counter_name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'Total Pages'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'Database Pages'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database_id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db_buffer_pages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COUNT_BIG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(*)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dm_os_buffer_descriptors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GROUP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database_id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database_id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32767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THEN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'Resource DB'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DB_NAME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database_id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END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db_buffer_pages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db_buffer_MB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db_buffer_pages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128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db_buffer_percent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CONVERT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DECIMAL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6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3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db_buffer_pages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100.0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@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total_buffer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db_buffer_MB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410573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49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Used by Index within DB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455151"/>
            <a:ext cx="10515600" cy="4901199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USE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DB_Name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GO</a:t>
            </a:r>
          </a:p>
          <a:p>
            <a:endParaRPr lang="en-US" sz="12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[Object]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o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[Type]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type_desc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[Index]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COALESCE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''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Index_Type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type_desc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p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au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allocation_unit_id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partitions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p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allocation_units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au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hobt_id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au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container_id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objects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o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p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o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indexes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o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object_id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au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[type]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2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3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o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is_ms_shipped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[Object]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[Type]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[Index]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Index_Type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buffer_pages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COUNT_BIG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page_id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buffer_mb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COUNT_BIG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page_id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128</a:t>
            </a: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INNER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dm_os_buffer_descriptors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b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allocation_unit_id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allocation_unit_id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database_id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DB_ID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GROUP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[Object]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[Type]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[Index]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src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Index_Type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1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buffer_pages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2094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Index?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 that contains data or pointers to data</a:t>
            </a:r>
          </a:p>
          <a:p>
            <a:r>
              <a:rPr lang="en-US" dirty="0"/>
              <a:t>Designed in such a way as to search for data efficiently</a:t>
            </a:r>
          </a:p>
          <a:p>
            <a:r>
              <a:rPr lang="en-US" dirty="0"/>
              <a:t>Designed to perform to scale as a database grows in size</a:t>
            </a:r>
          </a:p>
          <a:p>
            <a:r>
              <a:rPr lang="en-US" dirty="0"/>
              <a:t>The type of index determines how data is stored on disk</a:t>
            </a:r>
          </a:p>
          <a:p>
            <a:r>
              <a:rPr lang="en-US" dirty="0"/>
              <a:t>Highly customizable</a:t>
            </a:r>
          </a:p>
          <a:p>
            <a:r>
              <a:rPr lang="en-US" dirty="0" err="1"/>
              <a:t>Columnstore</a:t>
            </a:r>
            <a:r>
              <a:rPr lang="en-US" dirty="0"/>
              <a:t> indexes were introduced in SQL Server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852160"/>
            <a:ext cx="1051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https://technet.microsoft.com/en-us/library/jj835095(v=sql.110).aspx</a:t>
            </a:r>
          </a:p>
        </p:txBody>
      </p:sp>
    </p:spTree>
    <p:extLst>
      <p:ext uri="{BB962C8B-B14F-4D97-AF65-F5344CB8AC3E}">
        <p14:creationId xmlns:p14="http://schemas.microsoft.com/office/powerpoint/2010/main" val="7962159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Cached Queries Using Table/View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622954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DISTINCT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TOP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100</a:t>
            </a: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total_logical_reads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UsageScore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SUBSTRING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t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text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statement_start_offset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2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1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((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statement_end_offset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-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THEN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DATALENGTH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text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statement_end_offset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END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-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statement_start_offset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2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1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statement_text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ExecutionCount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max_elapsed_time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MaxElapsedTime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</a:t>
            </a:r>
            <a:r>
              <a:rPr lang="en-US" sz="1200" dirty="0">
                <a:solidFill>
                  <a:srgbClr val="FF00FF"/>
                </a:solidFill>
                <a:latin typeface="Consolas" panose="020B0609020204030204" pitchFamily="49" charset="0"/>
              </a:rPr>
              <a:t>ISNULL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total_elapsed_time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AvgElapsedTime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creation_time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LogCreatedOn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  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dm_exec_query_stats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s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CROSS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APPLY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dm_exec_sql_text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sql_handle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t</a:t>
            </a: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text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like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'%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ObjectName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%'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-- Enter Table/View name here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text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not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like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'%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sys.dm_exec_query_stats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 s%'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total_logical_reads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/*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-- Pull Execution Plan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SELECT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query_plan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FROM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sys.dm_exec_query_plan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plan_handle_from_results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38235922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51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Costly Queries in Cache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690688"/>
            <a:ext cx="10515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TOP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100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SUBSTRING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text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s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statement_start_offset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2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)+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1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((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statement_end_offset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    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WHEN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-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THEN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DATALENGTH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text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  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statement_end_offset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END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-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statement_start_offset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)/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2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statement_text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DB_NAME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dbid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[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db_name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1.00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total_elapsed_time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DATEDIFF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second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creation_time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GETDATE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())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percent_used_time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DATEDIFF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HOUR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creation_time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GETDATE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())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cached_hours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1.00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+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DATEDIFF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HOUR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creation_time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GETDATE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()))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executions_per_hour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max_elapsed_time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ISNULL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total_elapsed_time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/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avg_elapsed_time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total_elapsed_time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creation_time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last_execution_time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sql_handle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plan_handle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most_recent_session_id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parent_connection_id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session_id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8000"/>
                </a:solidFill>
                <a:latin typeface="Consolas" panose="020B0609020204030204" pitchFamily="49" charset="0"/>
              </a:rPr>
              <a:t>dm_exec_query_stats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s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CROSS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APPLY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srgbClr val="008000"/>
                </a:solidFill>
                <a:latin typeface="Consolas" panose="020B0609020204030204" pitchFamily="49" charset="0"/>
              </a:rPr>
              <a:t>dm_exec_sql_text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s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sql_handle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t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LEFT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sys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srgbClr val="008000"/>
                </a:solidFill>
                <a:latin typeface="Consolas" panose="020B0609020204030204" pitchFamily="49" charset="0"/>
              </a:rPr>
              <a:t>dm_exec_connections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c</a:t>
            </a:r>
          </a:p>
          <a:p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             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c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most_recent_sql_handle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s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sql_handle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s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execution_count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&gt;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1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DATEDIFF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FF00FF"/>
                </a:solidFill>
                <a:latin typeface="Consolas" panose="020B0609020204030204" pitchFamily="49" charset="0"/>
              </a:rPr>
              <a:t>second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 panose="020B0609020204030204" pitchFamily="49" charset="0"/>
              </a:rPr>
              <a:t>creation_time</a:t>
            </a:r>
            <a:r>
              <a:rPr lang="en-US" sz="1100" dirty="0" err="1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1100" dirty="0" err="1">
                <a:solidFill>
                  <a:srgbClr val="FF00FF"/>
                </a:solidFill>
                <a:latin typeface="Consolas" panose="020B0609020204030204" pitchFamily="49" charset="0"/>
              </a:rPr>
              <a:t>GETDATE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808080"/>
                </a:solidFill>
                <a:latin typeface="Consolas" panose="020B0609020204030204" pitchFamily="49" charset="0"/>
              </a:rPr>
              <a:t>())&gt;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0</a:t>
            </a:r>
          </a:p>
          <a:p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9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r>
              <a:rPr lang="en-US" sz="11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--</a:t>
            </a:r>
            <a:r>
              <a:rPr lang="en-US" sz="1100" dirty="0" err="1">
                <a:solidFill>
                  <a:srgbClr val="008000"/>
                </a:solidFill>
                <a:latin typeface="Consolas" panose="020B0609020204030204" pitchFamily="49" charset="0"/>
              </a:rPr>
              <a:t>total_elapsed_time</a:t>
            </a:r>
            <a:endParaRPr lang="en-US" sz="1100" dirty="0">
              <a:solidFill>
                <a:prstClr val="black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37480" y="5214049"/>
            <a:ext cx="341632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100">
                <a:solidFill>
                  <a:srgbClr val="008000"/>
                </a:solidFill>
                <a:latin typeface="Consolas" panose="020B0609020204030204" pitchFamily="49" charset="0"/>
              </a:rPr>
              <a:t>/*</a:t>
            </a:r>
            <a:endParaRPr lang="en-US" sz="110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lvl="0"/>
            <a:r>
              <a:rPr lang="en-US" sz="1100">
                <a:solidFill>
                  <a:srgbClr val="008000"/>
                </a:solidFill>
                <a:latin typeface="Consolas" panose="020B0609020204030204" pitchFamily="49" charset="0"/>
              </a:rPr>
              <a:t>-- Pull Execution Plan</a:t>
            </a:r>
            <a:endParaRPr lang="en-US" sz="110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lvl="0"/>
            <a:r>
              <a:rPr lang="en-US" sz="1100">
                <a:solidFill>
                  <a:srgbClr val="008000"/>
                </a:solidFill>
                <a:latin typeface="Consolas" panose="020B0609020204030204" pitchFamily="49" charset="0"/>
              </a:rPr>
              <a:t>SELECT query_plan</a:t>
            </a:r>
            <a:endParaRPr lang="en-US" sz="110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lvl="0"/>
            <a:r>
              <a:rPr lang="en-US" sz="1100">
                <a:solidFill>
                  <a:srgbClr val="008000"/>
                </a:solidFill>
                <a:latin typeface="Consolas" panose="020B0609020204030204" pitchFamily="49" charset="0"/>
              </a:rPr>
              <a:t>FROM sys.dm_exec_query_plan(s.plan_handle)</a:t>
            </a:r>
            <a:endParaRPr lang="en-US" sz="110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lvl="0"/>
            <a:r>
              <a:rPr lang="en-US" sz="1100">
                <a:solidFill>
                  <a:srgbClr val="008000"/>
                </a:solidFill>
                <a:latin typeface="Consolas" panose="020B0609020204030204" pitchFamily="49" charset="0"/>
              </a:rPr>
              <a:t>*/</a:t>
            </a:r>
            <a:endParaRPr lang="en-US" sz="1100" dirty="0">
              <a:solidFill>
                <a:srgbClr val="008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83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Exchange: </a:t>
            </a:r>
            <a:r>
              <a:rPr lang="en-US" dirty="0">
                <a:hlinkClick r:id="rId2"/>
              </a:rPr>
              <a:t>http://dba.stackexchange.com/</a:t>
            </a:r>
            <a:endParaRPr lang="en-US" dirty="0"/>
          </a:p>
          <a:p>
            <a:r>
              <a:rPr lang="en-US" dirty="0"/>
              <a:t>Lazy SQL Server DBA Google Group: </a:t>
            </a:r>
            <a:r>
              <a:rPr lang="en-US" dirty="0">
                <a:hlinkClick r:id="rId3"/>
              </a:rPr>
              <a:t>https://groups.google.com/forum/#!forum/lazy-sql-server-dbas</a:t>
            </a:r>
            <a:endParaRPr lang="en-US" dirty="0"/>
          </a:p>
          <a:p>
            <a:r>
              <a:rPr lang="en-US" dirty="0"/>
              <a:t>Slack: </a:t>
            </a:r>
            <a:r>
              <a:rPr lang="en-US" dirty="0">
                <a:hlinkClick r:id="rId4"/>
              </a:rPr>
              <a:t>https://sqlcommunity.slack.com/</a:t>
            </a:r>
            <a:endParaRPr lang="en-US" dirty="0"/>
          </a:p>
          <a:p>
            <a:r>
              <a:rPr lang="en-US" dirty="0" err="1"/>
              <a:t>Technet</a:t>
            </a:r>
            <a:r>
              <a:rPr lang="en-US" dirty="0"/>
              <a:t> Forums: </a:t>
            </a:r>
            <a:r>
              <a:rPr lang="en-US" dirty="0">
                <a:hlinkClick r:id="rId5"/>
              </a:rPr>
              <a:t>https://social.technet.microsoft.com/Forums</a:t>
            </a:r>
            <a:endParaRPr lang="en-US" dirty="0"/>
          </a:p>
          <a:p>
            <a:r>
              <a:rPr lang="en-US" dirty="0"/>
              <a:t>MS Connect: </a:t>
            </a:r>
            <a:r>
              <a:rPr lang="en-US" dirty="0">
                <a:hlinkClick r:id="rId6"/>
              </a:rPr>
              <a:t>https://connect.microsoft.com/</a:t>
            </a:r>
            <a:endParaRPr lang="en-US" dirty="0"/>
          </a:p>
          <a:p>
            <a:r>
              <a:rPr lang="en-US" dirty="0"/>
              <a:t>Twitter Hashtag: #</a:t>
            </a:r>
            <a:r>
              <a:rPr lang="en-US" dirty="0" err="1"/>
              <a:t>sqlhelp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189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 anchor="ctr"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9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 between </a:t>
            </a:r>
            <a:r>
              <a:rPr lang="en-US" dirty="0" err="1"/>
              <a:t>Rowstore</a:t>
            </a:r>
            <a:r>
              <a:rPr lang="en-US" dirty="0"/>
              <a:t> and </a:t>
            </a:r>
            <a:r>
              <a:rPr lang="en-US" dirty="0" err="1"/>
              <a:t>Columnstore</a:t>
            </a:r>
            <a:r>
              <a:rPr lang="en-US" dirty="0"/>
              <a:t> Indexes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Rowstore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Stored in a row-wise format mimicking table definition</a:t>
            </a:r>
          </a:p>
          <a:p>
            <a:r>
              <a:rPr lang="en-US" dirty="0"/>
              <a:t>Compression is optional and can be either Page or Row-based</a:t>
            </a:r>
          </a:p>
          <a:p>
            <a:r>
              <a:rPr lang="en-US" dirty="0"/>
              <a:t>Pulls all columns defined within Index</a:t>
            </a:r>
          </a:p>
          <a:p>
            <a:r>
              <a:rPr lang="en-US" dirty="0"/>
              <a:t>Optimal for Transactional /Normalized workloads</a:t>
            </a:r>
          </a:p>
          <a:p>
            <a:r>
              <a:rPr lang="en-US" dirty="0"/>
              <a:t>Takes advantage of Batch Mode Processing with a Dummy NCCI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Stored in a column-wise format via </a:t>
            </a:r>
            <a:r>
              <a:rPr lang="en-US" dirty="0" err="1"/>
              <a:t>Rowgroups</a:t>
            </a:r>
            <a:endParaRPr lang="en-US" dirty="0"/>
          </a:p>
          <a:p>
            <a:r>
              <a:rPr lang="en-US" dirty="0"/>
              <a:t>Compression required, and can be default or Archive (slow)</a:t>
            </a:r>
          </a:p>
          <a:p>
            <a:r>
              <a:rPr lang="en-US" dirty="0"/>
              <a:t>Pulls only columns needed by query</a:t>
            </a:r>
          </a:p>
          <a:p>
            <a:r>
              <a:rPr lang="en-US" dirty="0"/>
              <a:t>Optimal for Analytical /</a:t>
            </a:r>
            <a:r>
              <a:rPr lang="en-US" dirty="0" err="1"/>
              <a:t>Denormalized</a:t>
            </a:r>
            <a:r>
              <a:rPr lang="en-US" dirty="0"/>
              <a:t> workloads</a:t>
            </a:r>
          </a:p>
          <a:p>
            <a:r>
              <a:rPr lang="en-US" dirty="0"/>
              <a:t>Takes advantage of Batch Mode Processing w/o a hack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John Eisbrener – DB Atlas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5881886"/>
            <a:ext cx="9200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https://docs.microsoft.com/en-us/sql/relational-databases/indexes/columnstore-indexes-overview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http://sqlmag.com/sql-server/what-you-need-know-about-batch-mode-window-aggregate-operator-sql-server-2016-part-1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2590" y="1713106"/>
            <a:ext cx="686077" cy="7623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572" y="1720349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51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 between </a:t>
            </a:r>
            <a:r>
              <a:rPr lang="en-US" dirty="0" err="1"/>
              <a:t>Rowstore</a:t>
            </a:r>
            <a:r>
              <a:rPr lang="en-US" dirty="0"/>
              <a:t> and </a:t>
            </a:r>
            <a:r>
              <a:rPr lang="en-US" dirty="0" err="1"/>
              <a:t>Columnstore</a:t>
            </a:r>
            <a:r>
              <a:rPr lang="en-US" dirty="0"/>
              <a:t> Indexes (continued)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John Eisbrener – DB Atlas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03229" y="3006745"/>
            <a:ext cx="2074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 Col01, Col02</a:t>
            </a:r>
          </a:p>
          <a:p>
            <a:r>
              <a:rPr lang="en-US" dirty="0"/>
              <a:t>FROM Table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503229" y="4135772"/>
            <a:ext cx="25989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Row-Wise Storage:</a:t>
            </a:r>
            <a:br>
              <a:rPr lang="en-US" dirty="0"/>
            </a:br>
            <a:r>
              <a:rPr lang="en-US" dirty="0"/>
              <a:t>    Full Table Pulled</a:t>
            </a:r>
          </a:p>
          <a:p>
            <a:endParaRPr lang="en-US" dirty="0"/>
          </a:p>
          <a:p>
            <a:r>
              <a:rPr lang="en-US" dirty="0"/>
              <a:t>Column-Wise Storage:</a:t>
            </a:r>
            <a:br>
              <a:rPr lang="en-US" dirty="0"/>
            </a:br>
            <a:r>
              <a:rPr lang="en-US" dirty="0"/>
              <a:t>    Only Col01 &amp; Col02</a:t>
            </a:r>
            <a:br>
              <a:rPr lang="en-US" dirty="0"/>
            </a:br>
            <a:r>
              <a:rPr lang="en-US" dirty="0"/>
              <a:t>    Pulled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721137"/>
              </p:ext>
            </p:extLst>
          </p:nvPr>
        </p:nvGraphicFramePr>
        <p:xfrm>
          <a:off x="838201" y="1612900"/>
          <a:ext cx="8715794" cy="475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Worksheet" r:id="rId3" imgW="9306147" imgH="5076688" progId="Excel.Sheet.12">
                  <p:embed/>
                </p:oleObj>
              </mc:Choice>
              <mc:Fallback>
                <p:oleObj name="Worksheet" r:id="rId3" imgW="9306147" imgH="50766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1" y="1612900"/>
                        <a:ext cx="8715794" cy="4754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38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B+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Variant of a B Tree, also known as a Balanced Tree</a:t>
            </a:r>
          </a:p>
          <a:p>
            <a:r>
              <a:rPr lang="en-US" dirty="0"/>
              <a:t>Only Leaf Level Contains Data or Pointers to Data</a:t>
            </a:r>
          </a:p>
          <a:p>
            <a:r>
              <a:rPr lang="en-US" dirty="0"/>
              <a:t>Designed to be very shallow and very wide</a:t>
            </a:r>
          </a:p>
          <a:p>
            <a:r>
              <a:rPr lang="en-US" dirty="0"/>
              <a:t>Highly Scalable and Performant</a:t>
            </a:r>
          </a:p>
          <a:p>
            <a:r>
              <a:rPr lang="en-US" dirty="0"/>
              <a:t>Only used for </a:t>
            </a:r>
            <a:r>
              <a:rPr lang="en-US" dirty="0" err="1"/>
              <a:t>Rowstore</a:t>
            </a:r>
            <a:r>
              <a:rPr lang="en-US" dirty="0"/>
              <a:t> Indexes or Delta </a:t>
            </a:r>
            <a:r>
              <a:rPr lang="en-US" dirty="0" err="1"/>
              <a:t>Rowgroups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852160"/>
            <a:ext cx="1051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https://en.wikipedia.org/wiki/B%2B_tree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0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B+ Trees (cont’d)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John Eisbrener – DB Atlas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4977-1A37-4F05-83D0-3707FAD535D9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85216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https://en.wikipedia.org/wiki/B%2B_tree#/media/File:Bplustree.png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https://upload.wikimedia.org/wikipedia/commons/3/37/Bplustre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44" y="2026204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395" y="660822"/>
            <a:ext cx="686077" cy="76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8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5887</TotalTime>
  <Words>3465</Words>
  <Application>Microsoft Office PowerPoint</Application>
  <PresentationFormat>Widescreen</PresentationFormat>
  <Paragraphs>649</Paragraphs>
  <Slides>53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Arial Black</vt:lpstr>
      <vt:lpstr>Calibri</vt:lpstr>
      <vt:lpstr>Consolas</vt:lpstr>
      <vt:lpstr>Office Theme</vt:lpstr>
      <vt:lpstr>Worksheet</vt:lpstr>
      <vt:lpstr>Index 360</vt:lpstr>
      <vt:lpstr>Who is this guy? </vt:lpstr>
      <vt:lpstr>Agenda</vt:lpstr>
      <vt:lpstr>Index Basics – Section Overview</vt:lpstr>
      <vt:lpstr>What is an Index?</vt:lpstr>
      <vt:lpstr>Difference between Rowstore and Columnstore Indexes</vt:lpstr>
      <vt:lpstr>Difference between Rowstore and Columnstore Indexes (continued)</vt:lpstr>
      <vt:lpstr>B+ Trees</vt:lpstr>
      <vt:lpstr>B+ Trees (cont’d)</vt:lpstr>
      <vt:lpstr>Heap Table vs. Clustered Table</vt:lpstr>
      <vt:lpstr>Clustered vs. Nonclustered Index</vt:lpstr>
      <vt:lpstr>Primary Key vs. Clustered Key</vt:lpstr>
      <vt:lpstr>Covering Index</vt:lpstr>
      <vt:lpstr>Covering Index (continued)</vt:lpstr>
      <vt:lpstr>Clustered Index vs. Noncluster Index (Columnstore)</vt:lpstr>
      <vt:lpstr>Trivia Time – Which Index is Faster?</vt:lpstr>
      <vt:lpstr>Index Advanced Topics – Section Overview</vt:lpstr>
      <vt:lpstr>When is an Index Used?</vt:lpstr>
      <vt:lpstr>Seeks vs. Scans</vt:lpstr>
      <vt:lpstr>Seeks</vt:lpstr>
      <vt:lpstr>Scans</vt:lpstr>
      <vt:lpstr>Range Scan</vt:lpstr>
      <vt:lpstr>Columnstore Scans</vt:lpstr>
      <vt:lpstr>Columnstore Scans (continued)</vt:lpstr>
      <vt:lpstr>Unique Constraint/Index</vt:lpstr>
      <vt:lpstr>Filtered Indexes</vt:lpstr>
      <vt:lpstr>Index Design Considerations</vt:lpstr>
      <vt:lpstr>FPOC Design</vt:lpstr>
      <vt:lpstr>Column Ordering</vt:lpstr>
      <vt:lpstr>PowerPoint Presentation</vt:lpstr>
      <vt:lpstr>Bulk Loading Scenarios</vt:lpstr>
      <vt:lpstr>Unused (Superfluous) Indexes</vt:lpstr>
      <vt:lpstr>Identifying Missing Indexes </vt:lpstr>
      <vt:lpstr>When to use Columnstore Indexes</vt:lpstr>
      <vt:lpstr>When to use Columnstore Indexes (continued)</vt:lpstr>
      <vt:lpstr>Other Design Considerations</vt:lpstr>
      <vt:lpstr>Upgrade to SQL Server 2016 SP1</vt:lpstr>
      <vt:lpstr>Index Misconceptions</vt:lpstr>
      <vt:lpstr>Misconception – Helpful Tools to Identify Missing Indexes</vt:lpstr>
      <vt:lpstr>Misconception – Index/Table Padding (Whitespace)</vt:lpstr>
      <vt:lpstr>Misconception – Index Fragmentation</vt:lpstr>
      <vt:lpstr>Misconception – Index Fragmentation (continued)</vt:lpstr>
      <vt:lpstr>Misconception - Self-Managing Statistics</vt:lpstr>
      <vt:lpstr>Misconception - DBCC CHECKDB using REPAIR_ALLOW_DATA_LOSS</vt:lpstr>
      <vt:lpstr>PowerPoint Presentation</vt:lpstr>
      <vt:lpstr>Misconception - Columnstore Indexes</vt:lpstr>
      <vt:lpstr>Supplemental Queries</vt:lpstr>
      <vt:lpstr>Cache Used by DB</vt:lpstr>
      <vt:lpstr>Cache Used by Index within DB</vt:lpstr>
      <vt:lpstr>Cached Queries Using Table/View</vt:lpstr>
      <vt:lpstr>Most Costly Queries in Cache</vt:lpstr>
      <vt:lpstr>Additional 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Eisbrener</dc:creator>
  <cp:lastModifiedBy>John M. Eisbrener</cp:lastModifiedBy>
  <cp:revision>172</cp:revision>
  <dcterms:created xsi:type="dcterms:W3CDTF">2017-01-24T15:17:58Z</dcterms:created>
  <dcterms:modified xsi:type="dcterms:W3CDTF">2017-05-10T16:12:03Z</dcterms:modified>
</cp:coreProperties>
</file>